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0" r:id="rId2"/>
    <p:sldId id="270" r:id="rId3"/>
    <p:sldId id="263" r:id="rId4"/>
    <p:sldId id="262" r:id="rId5"/>
    <p:sldId id="264" r:id="rId6"/>
    <p:sldId id="265" r:id="rId7"/>
    <p:sldId id="267" r:id="rId8"/>
    <p:sldId id="268" r:id="rId9"/>
    <p:sldId id="292" r:id="rId10"/>
    <p:sldId id="272" r:id="rId11"/>
    <p:sldId id="259" r:id="rId12"/>
    <p:sldId id="273" r:id="rId13"/>
    <p:sldId id="293" r:id="rId14"/>
    <p:sldId id="276" r:id="rId15"/>
    <p:sldId id="294" r:id="rId16"/>
    <p:sldId id="280" r:id="rId17"/>
    <p:sldId id="277" r:id="rId18"/>
    <p:sldId id="278" r:id="rId19"/>
    <p:sldId id="295" r:id="rId20"/>
    <p:sldId id="296" r:id="rId21"/>
    <p:sldId id="297" r:id="rId22"/>
    <p:sldId id="298" r:id="rId23"/>
    <p:sldId id="299" r:id="rId24"/>
    <p:sldId id="289" r:id="rId25"/>
    <p:sldId id="291" r:id="rId26"/>
    <p:sldId id="300" r:id="rId27"/>
    <p:sldId id="309" r:id="rId28"/>
    <p:sldId id="310" r:id="rId29"/>
    <p:sldId id="302" r:id="rId30"/>
    <p:sldId id="311" r:id="rId31"/>
    <p:sldId id="312" r:id="rId32"/>
    <p:sldId id="304" r:id="rId33"/>
    <p:sldId id="303" r:id="rId34"/>
    <p:sldId id="305" r:id="rId35"/>
    <p:sldId id="313" r:id="rId36"/>
    <p:sldId id="306" r:id="rId37"/>
    <p:sldId id="307" r:id="rId38"/>
    <p:sldId id="27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5EEA2-9CC2-4651-A0E2-165C4E23D90A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48378-BB84-4B95-8717-40C616EFF3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28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98F73-2E71-4BA2-A11A-D3E27D0D4F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2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98F73-2E71-4BA2-A11A-D3E27D0D4F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3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l-GR" sz="1500" b="1" dirty="0">
                <a:latin typeface="Arial" charset="0"/>
                <a:cs typeface="Arial" charset="0"/>
              </a:rPr>
              <a:t>Αυτή η δουλειά που έγινε πέραν της αρχικής πολιτικής έχει και άλλες εφαρμογές. Για παράδειγμα στις πολιτικές ΠΟΠ </a:t>
            </a:r>
            <a:r>
              <a:rPr lang="el-GR" sz="1500" b="1" dirty="0" err="1">
                <a:latin typeface="Arial" charset="0"/>
                <a:cs typeface="Arial" charset="0"/>
              </a:rPr>
              <a:t>προιόντων</a:t>
            </a:r>
            <a:r>
              <a:rPr lang="el-GR" sz="1500" b="1" dirty="0">
                <a:latin typeface="Arial" charset="0"/>
                <a:cs typeface="Arial" charset="0"/>
              </a:rPr>
              <a:t>. Μια σειρά </a:t>
            </a:r>
            <a:r>
              <a:rPr lang="el-GR" sz="1500" b="1" dirty="0" err="1">
                <a:latin typeface="Arial" charset="0"/>
                <a:cs typeface="Arial" charset="0"/>
              </a:rPr>
              <a:t>προιόντων</a:t>
            </a:r>
            <a:r>
              <a:rPr lang="el-GR" sz="1500" b="1" dirty="0">
                <a:latin typeface="Arial" charset="0"/>
                <a:cs typeface="Arial" charset="0"/>
              </a:rPr>
              <a:t> του τόπου μας (Τραγανά Εδέσσης, Φάβα Σαντορίνης, Πλακέ </a:t>
            </a:r>
            <a:r>
              <a:rPr lang="el-GR" sz="1500" b="1" dirty="0" err="1">
                <a:latin typeface="Arial" charset="0"/>
                <a:cs typeface="Arial" charset="0"/>
              </a:rPr>
              <a:t>μεγαλόσπερμα</a:t>
            </a:r>
            <a:r>
              <a:rPr lang="el-GR" sz="1500" b="1" dirty="0">
                <a:latin typeface="Arial" charset="0"/>
                <a:cs typeface="Arial" charset="0"/>
              </a:rPr>
              <a:t> φασόλια, φακή </a:t>
            </a:r>
            <a:r>
              <a:rPr lang="el-GR" sz="1500" b="1" dirty="0" err="1">
                <a:latin typeface="Arial" charset="0"/>
                <a:cs typeface="Arial" charset="0"/>
              </a:rPr>
              <a:t>εγκλουβής</a:t>
            </a:r>
            <a:r>
              <a:rPr lang="el-GR" sz="1500" b="1" dirty="0">
                <a:latin typeface="Arial" charset="0"/>
                <a:cs typeface="Arial" charset="0"/>
              </a:rPr>
              <a:t>, </a:t>
            </a:r>
            <a:r>
              <a:rPr lang="el-GR" sz="1500" b="1" dirty="0" err="1">
                <a:latin typeface="Arial" charset="0"/>
                <a:cs typeface="Arial" charset="0"/>
              </a:rPr>
              <a:t>Τοματάκι</a:t>
            </a:r>
            <a:r>
              <a:rPr lang="el-GR" sz="1500" b="1" dirty="0">
                <a:latin typeface="Arial" charset="0"/>
                <a:cs typeface="Arial" charset="0"/>
              </a:rPr>
              <a:t> Σαντορίνης πήραν ονομασία προέλευσης. Εμείς πήγαμε με την τεχνική που προανέφερα να δούμε </a:t>
            </a:r>
            <a:r>
              <a:rPr lang="el-GR" sz="1500" b="1" dirty="0" err="1">
                <a:latin typeface="Arial" charset="0"/>
                <a:cs typeface="Arial" charset="0"/>
              </a:rPr>
              <a:t>αυθεντικοποιήσουμε</a:t>
            </a:r>
            <a:r>
              <a:rPr lang="el-GR" sz="1500" b="1" dirty="0">
                <a:latin typeface="Arial" charset="0"/>
                <a:cs typeface="Arial" charset="0"/>
              </a:rPr>
              <a:t> τα </a:t>
            </a:r>
            <a:r>
              <a:rPr lang="el-GR" sz="1500" b="1" dirty="0" err="1">
                <a:latin typeface="Arial" charset="0"/>
                <a:cs typeface="Arial" charset="0"/>
              </a:rPr>
              <a:t>προιόντα</a:t>
            </a:r>
            <a:r>
              <a:rPr lang="el-GR" sz="1500" b="1" dirty="0">
                <a:latin typeface="Arial" charset="0"/>
                <a:cs typeface="Arial" charset="0"/>
              </a:rPr>
              <a:t> αυτά και για να ανιχνεύσουμε πιθανή νοθεία. Θα </a:t>
            </a:r>
            <a:r>
              <a:rPr lang="el-GR" sz="1500" b="1" dirty="0" err="1">
                <a:latin typeface="Arial" charset="0"/>
                <a:cs typeface="Arial" charset="0"/>
              </a:rPr>
              <a:t>εκπλαγείται</a:t>
            </a:r>
            <a:r>
              <a:rPr lang="el-GR" sz="1500" b="1" dirty="0">
                <a:latin typeface="Arial" charset="0"/>
                <a:cs typeface="Arial" charset="0"/>
              </a:rPr>
              <a:t> από το μέγεθος της νοθείας που ανιχνεύτηκε. </a:t>
            </a:r>
            <a:r>
              <a:rPr lang="en-US" sz="1500" b="1" dirty="0" err="1">
                <a:latin typeface="Arial" charset="0"/>
                <a:cs typeface="Arial" charset="0"/>
              </a:rPr>
              <a:t>Vigna</a:t>
            </a:r>
            <a:r>
              <a:rPr lang="en-US" sz="1500" b="1" dirty="0">
                <a:latin typeface="Arial" charset="0"/>
                <a:cs typeface="Arial" charset="0"/>
              </a:rPr>
              <a:t> = </a:t>
            </a:r>
            <a:r>
              <a:rPr lang="el-GR" sz="1500" b="1" dirty="0" err="1">
                <a:latin typeface="Arial" charset="0"/>
                <a:cs typeface="Arial" charset="0"/>
              </a:rPr>
              <a:t>δολιχος</a:t>
            </a:r>
            <a:endParaRPr lang="en-GB" sz="1500" b="1" dirty="0">
              <a:latin typeface="Arial" charset="0"/>
              <a:cs typeface="Arial" charset="0"/>
            </a:endParaRPr>
          </a:p>
        </p:txBody>
      </p:sp>
      <p:sp>
        <p:nvSpPr>
          <p:cNvPr id="34820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3815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9054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4293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09532" indent="-2476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83C899-C156-4911-A922-957E30A6BFDB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696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32772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4684" indent="-30949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37976" indent="-24759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33167" indent="-24759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228358" indent="-24759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723548" indent="-24759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18739" indent="-24759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13929" indent="-24759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209119" indent="-24759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A9A492-C910-41FA-A1CD-2F35F56A5970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09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90478">
              <a:defRPr/>
            </a:pPr>
            <a:endParaRPr lang="en-US" alt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CDB83D-FEEE-43B4-A11F-A12F569EAFEE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9937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59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91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831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05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77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07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1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21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15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43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023D-D86B-490F-8FF6-D2922EAE35DB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57BEA-B7D0-41E3-9EB2-9D3A7602D5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6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hyperlink" Target="https://en.wikipedia.org/wiki/Cattle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2709"/>
            <a:ext cx="12192000" cy="53236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8604" y="0"/>
            <a:ext cx="4841966" cy="682310"/>
          </a:xfrm>
        </p:spPr>
        <p:txBody>
          <a:bodyPr>
            <a:noAutofit/>
          </a:bodyPr>
          <a:lstStyle/>
          <a:p>
            <a:r>
              <a:rPr lang="el-GR" sz="4800" b="1" dirty="0" smtClean="0">
                <a:solidFill>
                  <a:srgbClr val="820000"/>
                </a:solidFill>
              </a:rPr>
              <a:t>ΑΓΡΟ-ΤΑΥΤΟΤΗΤΑ</a:t>
            </a:r>
            <a:endParaRPr lang="el-GR" sz="4800" b="1" dirty="0">
              <a:solidFill>
                <a:srgbClr val="82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CFE685-1BCD-44B8-ABBD-90E685BD0D6E}"/>
              </a:ext>
            </a:extLst>
          </p:cNvPr>
          <p:cNvSpPr/>
          <p:nvPr/>
        </p:nvSpPr>
        <p:spPr>
          <a:xfrm>
            <a:off x="2029378" y="5729912"/>
            <a:ext cx="8460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dirty="0" smtClean="0"/>
              <a:t>Ινστιτούτου </a:t>
            </a:r>
            <a:r>
              <a:rPr lang="el-GR" sz="1600" dirty="0"/>
              <a:t>Εφαρμοσμένων </a:t>
            </a:r>
            <a:r>
              <a:rPr lang="el-GR" sz="1600" dirty="0" err="1"/>
              <a:t>Βιοεπιστημών</a:t>
            </a:r>
            <a:r>
              <a:rPr lang="en-GB" sz="1600" dirty="0"/>
              <a:t> (INEB)</a:t>
            </a:r>
            <a:endParaRPr lang="el-GR" sz="1600" dirty="0"/>
          </a:p>
          <a:p>
            <a:pPr algn="ctr"/>
            <a:r>
              <a:rPr lang="el-GR" sz="1600" dirty="0"/>
              <a:t>Εθνικό Κέντρο</a:t>
            </a:r>
            <a:r>
              <a:rPr lang="en-GB" sz="1600" dirty="0"/>
              <a:t> </a:t>
            </a:r>
            <a:r>
              <a:rPr lang="el-GR" sz="1600" dirty="0"/>
              <a:t>Έρευνας και Τεχνολογικής Ανάπτυξης (ΕΚΕΤΑ) </a:t>
            </a:r>
            <a:endParaRPr lang="en-GB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B2B4CC-A00F-4F73-8A35-6C1C5F8156DE}"/>
              </a:ext>
            </a:extLst>
          </p:cNvPr>
          <p:cNvSpPr/>
          <p:nvPr/>
        </p:nvSpPr>
        <p:spPr>
          <a:xfrm>
            <a:off x="1687587" y="2156509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/>
              <a:t>Ενότητα 05</a:t>
            </a:r>
            <a:endParaRPr lang="el-GR" sz="2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48532" y="0"/>
            <a:ext cx="11894936" cy="751992"/>
            <a:chOff x="30364" y="0"/>
            <a:chExt cx="11894936" cy="7519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91A052-8100-4517-867F-2E713D3D3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64" y="0"/>
              <a:ext cx="1493636" cy="751992"/>
            </a:xfrm>
            <a:prstGeom prst="rect">
              <a:avLst/>
            </a:prstGeom>
          </p:spPr>
        </p:pic>
        <p:pic>
          <p:nvPicPr>
            <p:cNvPr id="1026" name="Picture 2" descr="http://www2.inab.certh.gr/wp-content/uploads/2016/11/rsz_inab-logo_eng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0"/>
              <a:ext cx="12573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3B2B4CC-A00F-4F73-8A35-6C1C5F8156DE}"/>
              </a:ext>
            </a:extLst>
          </p:cNvPr>
          <p:cNvSpPr/>
          <p:nvPr/>
        </p:nvSpPr>
        <p:spPr>
          <a:xfrm>
            <a:off x="1687587" y="292242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/>
              <a:t>Ταυτοποίηση ειδών, εξακρίβωση γνησιότητας και ιχνηλασιμότητα τροφίμων με τη χρήση γενετικών/</a:t>
            </a:r>
            <a:r>
              <a:rPr lang="el-GR" sz="2800" b="1" dirty="0" err="1" smtClean="0"/>
              <a:t>γονιδιωματικών</a:t>
            </a:r>
            <a:r>
              <a:rPr lang="el-GR" sz="2800" b="1" dirty="0" smtClean="0"/>
              <a:t> τεχνολογιών 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7183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4693" y="1423685"/>
            <a:ext cx="934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557990" y="1541403"/>
            <a:ext cx="9076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dirty="0"/>
              <a:t>Η ανάλυση</a:t>
            </a:r>
            <a:r>
              <a:rPr lang="en-GB" sz="2000" dirty="0"/>
              <a:t> </a:t>
            </a:r>
            <a:r>
              <a:rPr lang="el-GR" sz="2000" dirty="0"/>
              <a:t>«Γραμμωτού Κώδικα» </a:t>
            </a:r>
            <a:r>
              <a:rPr lang="en-GB" sz="2000" dirty="0"/>
              <a:t>DNA </a:t>
            </a:r>
            <a:r>
              <a:rPr lang="el-GR" sz="2000" dirty="0" smtClean="0"/>
              <a:t>εκμεταλλεύεται </a:t>
            </a:r>
            <a:r>
              <a:rPr lang="el-GR" sz="2000" dirty="0"/>
              <a:t>τις διαφορές</a:t>
            </a:r>
            <a:r>
              <a:rPr lang="en-GB" sz="2000" dirty="0"/>
              <a:t> </a:t>
            </a:r>
            <a:r>
              <a:rPr lang="el-GR" sz="2000" dirty="0"/>
              <a:t>που υπάρχουν στην αλληλουχία του </a:t>
            </a:r>
            <a:r>
              <a:rPr lang="en-GB" sz="2000" dirty="0"/>
              <a:t>DNA </a:t>
            </a:r>
            <a:r>
              <a:rPr lang="el-GR" sz="2000" dirty="0"/>
              <a:t>μεταξύ ειδών και ατόμων</a:t>
            </a:r>
            <a:r>
              <a:rPr lang="el-GR" sz="2000" dirty="0" smtClean="0"/>
              <a:t>.</a:t>
            </a:r>
            <a:endParaRPr lang="el-GR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380913" y="2983042"/>
            <a:ext cx="7430172" cy="1250700"/>
            <a:chOff x="1812993" y="4074448"/>
            <a:chExt cx="7430172" cy="12507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</a:blip>
            <a:srcRect l="20813" t="1" r="-1" b="-11034"/>
            <a:stretch/>
          </p:blipFill>
          <p:spPr bwMode="auto">
            <a:xfrm>
              <a:off x="2605750" y="4512767"/>
              <a:ext cx="6637415" cy="812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1812993" y="4705381"/>
              <a:ext cx="676706" cy="268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b="1" dirty="0" smtClean="0"/>
                <a:t>Είδος 1:</a:t>
              </a:r>
              <a:endParaRPr lang="en-GB" sz="1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12993" y="4944281"/>
              <a:ext cx="676706" cy="268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b="1" dirty="0" err="1" smtClean="0"/>
                <a:t>Ειδος</a:t>
              </a:r>
              <a:r>
                <a:rPr lang="el-GR" sz="1600" b="1" dirty="0"/>
                <a:t> </a:t>
              </a:r>
              <a:r>
                <a:rPr lang="el-GR" sz="1600" b="1" dirty="0" smtClean="0"/>
                <a:t>2:</a:t>
              </a:r>
              <a:endParaRPr lang="en-GB" sz="16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22518" y="4782952"/>
              <a:ext cx="76653" cy="46395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493833" y="4782952"/>
              <a:ext cx="76653" cy="463954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22057" y="4074448"/>
              <a:ext cx="3694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 smtClean="0">
                  <a:solidFill>
                    <a:srgbClr val="FF0000"/>
                  </a:solidFill>
                </a:rPr>
                <a:t>*</a:t>
              </a:r>
              <a:endParaRPr lang="en-GB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09112" y="4074448"/>
              <a:ext cx="3694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 smtClean="0">
                  <a:solidFill>
                    <a:srgbClr val="FF0000"/>
                  </a:solidFill>
                </a:rPr>
                <a:t>*</a:t>
              </a:r>
              <a:endParaRPr lang="en-GB" sz="4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625755" y="5112981"/>
            <a:ext cx="4940487" cy="101566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Η αλληλουχία του «Γραμμωτού Κώδικα» </a:t>
            </a:r>
            <a:r>
              <a:rPr lang="en-GB" sz="2000" b="1" dirty="0" smtClean="0"/>
              <a:t>DNA </a:t>
            </a:r>
            <a:r>
              <a:rPr lang="el-GR" sz="2000" b="1" dirty="0" smtClean="0"/>
              <a:t>κάθε ατόμου/είδους αποτελεί τη </a:t>
            </a:r>
            <a:r>
              <a:rPr lang="el-GR" sz="2000" b="1" dirty="0" smtClean="0">
                <a:solidFill>
                  <a:srgbClr val="FF0000"/>
                </a:solidFill>
              </a:rPr>
              <a:t>Μοριακή </a:t>
            </a:r>
            <a:r>
              <a:rPr lang="el-GR" sz="2000" b="1" dirty="0" smtClean="0"/>
              <a:t>του </a:t>
            </a:r>
            <a:r>
              <a:rPr lang="el-GR" sz="2000" b="1" dirty="0" smtClean="0">
                <a:solidFill>
                  <a:srgbClr val="FF0000"/>
                </a:solidFill>
              </a:rPr>
              <a:t>Ταυτότητα</a:t>
            </a:r>
            <a:endParaRPr lang="en-GB" sz="2000" b="1" dirty="0"/>
          </a:p>
        </p:txBody>
      </p:sp>
      <p:sp>
        <p:nvSpPr>
          <p:cNvPr id="16" name="1 - Τίτλος"/>
          <p:cNvSpPr txBox="1">
            <a:spLocks/>
          </p:cNvSpPr>
          <p:nvPr/>
        </p:nvSpPr>
        <p:spPr>
          <a:xfrm>
            <a:off x="2190006" y="0"/>
            <a:ext cx="7811988" cy="6953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smtClean="0"/>
              <a:t>«Γραμμωτός Κώδικας» </a:t>
            </a:r>
            <a:r>
              <a:rPr lang="en-US" sz="3200" b="1" smtClean="0"/>
              <a:t>DNA</a:t>
            </a:r>
            <a:r>
              <a:rPr lang="el-GR" sz="3200" b="1" smtClean="0"/>
              <a:t> (</a:t>
            </a:r>
            <a:r>
              <a:rPr lang="en-GB" sz="3200" b="1" smtClean="0"/>
              <a:t>DNA </a:t>
            </a:r>
            <a:r>
              <a:rPr lang="en-US" sz="3200" b="1" smtClean="0"/>
              <a:t>Barcoding)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97143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44" y="3696877"/>
            <a:ext cx="1576577" cy="235435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12191999" cy="538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dirty="0" smtClean="0">
                <a:latin typeface="+mn-lt"/>
              </a:rPr>
              <a:t>Διάγραμμα ροής αναλύσεων </a:t>
            </a:r>
            <a:r>
              <a:rPr lang="en-GB" sz="3200" b="1" dirty="0" smtClean="0">
                <a:latin typeface="+mn-lt"/>
              </a:rPr>
              <a:t>DNA</a:t>
            </a:r>
            <a:endParaRPr lang="el-GR" sz="3200" b="1" dirty="0">
              <a:latin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65446" y="862283"/>
            <a:ext cx="8861109" cy="5377275"/>
            <a:chOff x="1379916" y="950210"/>
            <a:chExt cx="8861109" cy="5377275"/>
          </a:xfrm>
        </p:grpSpPr>
        <p:sp>
          <p:nvSpPr>
            <p:cNvPr id="6" name="TextBox 5"/>
            <p:cNvSpPr txBox="1"/>
            <p:nvPr/>
          </p:nvSpPr>
          <p:spPr>
            <a:xfrm>
              <a:off x="5979118" y="950210"/>
              <a:ext cx="1846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/>
                <a:t>Απομόνωση </a:t>
              </a:r>
              <a:r>
                <a:rPr lang="en-GB" b="1" dirty="0" smtClean="0"/>
                <a:t>DNA</a:t>
              </a:r>
              <a:endParaRPr lang="en-GB" b="1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875120" y="4203597"/>
              <a:ext cx="2365905" cy="2123888"/>
              <a:chOff x="7875120" y="4203597"/>
              <a:chExt cx="2365905" cy="212388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7875120" y="4203597"/>
                <a:ext cx="23659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b="1" dirty="0" smtClean="0"/>
                  <a:t>Ανάλυση ενισχυμένων</a:t>
                </a:r>
                <a:endParaRPr lang="en-GB" b="1" dirty="0"/>
              </a:p>
              <a:p>
                <a:pPr algn="ctr"/>
                <a:r>
                  <a:rPr lang="el-GR" b="1" dirty="0" smtClean="0"/>
                  <a:t>αλληλουχιών</a:t>
                </a:r>
                <a:endParaRPr lang="en-GB" b="1" dirty="0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18" r="14973"/>
              <a:stretch/>
            </p:blipFill>
            <p:spPr>
              <a:xfrm>
                <a:off x="8097520" y="4864322"/>
                <a:ext cx="1983740" cy="31275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19403" y="5335715"/>
                <a:ext cx="2077335" cy="991770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379916" y="950210"/>
              <a:ext cx="1601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/>
                <a:t>Συλλογή ιστού</a:t>
              </a:r>
              <a:endParaRPr lang="en-GB" b="1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1" t="12338" r="37019" b="5238"/>
            <a:stretch/>
          </p:blipFill>
          <p:spPr>
            <a:xfrm rot="5400000">
              <a:off x="1538886" y="1397678"/>
              <a:ext cx="1283460" cy="13239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16261" y="950210"/>
              <a:ext cx="2373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 err="1" smtClean="0"/>
                <a:t>Ομογενοποίηση</a:t>
              </a:r>
              <a:r>
                <a:rPr lang="el-GR" b="1" dirty="0" smtClean="0"/>
                <a:t> ιστού</a:t>
              </a:r>
              <a:endParaRPr lang="en-GB" b="1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2" r="29789"/>
            <a:stretch/>
          </p:blipFill>
          <p:spPr>
            <a:xfrm rot="5400000">
              <a:off x="4048593" y="1396252"/>
              <a:ext cx="1285414" cy="1326843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>
              <a:off x="3103137" y="1850932"/>
              <a:ext cx="664215" cy="4174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128691" y="4554986"/>
              <a:ext cx="27486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 smtClean="0"/>
                <a:t>Σύγκριση δειγμάτων</a:t>
              </a:r>
              <a:endParaRPr lang="en-GB" b="1" dirty="0" smtClean="0"/>
            </a:p>
            <a:p>
              <a:pPr algn="ctr"/>
              <a:r>
                <a:rPr lang="el-GR" b="1" dirty="0"/>
                <a:t>κ</a:t>
              </a:r>
              <a:r>
                <a:rPr lang="el-GR" b="1" dirty="0" smtClean="0"/>
                <a:t>αι </a:t>
              </a:r>
            </a:p>
            <a:p>
              <a:pPr algn="ctr"/>
              <a:r>
                <a:rPr lang="el-GR" b="1" dirty="0" smtClean="0"/>
                <a:t>εξαγωγή συμπερασμάτων </a:t>
              </a:r>
              <a:endParaRPr lang="en-GB" b="1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394650" y="950210"/>
              <a:ext cx="1326845" cy="1751584"/>
              <a:chOff x="8394655" y="950210"/>
              <a:chExt cx="1326845" cy="175158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8782195" y="950210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PCR</a:t>
                </a:r>
                <a:endParaRPr lang="el-GR" b="1" dirty="0" smtClean="0"/>
              </a:p>
            </p:txBody>
          </p:sp>
          <p:pic>
            <p:nvPicPr>
              <p:cNvPr id="1026" name="Picture 2" descr="https://lh3.googleusercontent.com/ddp38RHEp-z1XYBFDE0kwgNQ7cWmbqpgal42MzJ7PY1-3wUZjJYhRT7iwcoHtGTO7BUCBzURzjpqocHXwCKKu4eqFl14v7iQNF4RN4lxtWf0yF6y_svMNWjSmcgoNKiIK8Na7DtgZAoqhqgT1AaeaaQ1Eg3xmNHTbvvQScFoywmS1YMj3j85zAp88LrVuy_wujN0PWvk4emVEY8HiFkbr3zEGnnELdogezFgXyxmdn20oxNmYvq9_C-eaOqn1m4C6x5KdyKqn5LHB0QVAHu2ZqmQ0ItuK2Dsr6bhlElomkooqPs6K3WUxNkqEIcDv-rSuuXYc9mi0heJF6knv0vPl_S6HbSxH6qq5aoLGD3Po4O3dLUgko2ev47zSPL2-iYYh1tpZ0DgR3i1uNdlps7OUwGbj7bhmFwN0KspdKOLzCbPgw8Xy1e5KZVrWxTZnJCR6NYTWFnlrkUtwo3Mjft21YTxcXaRBwi2uZozzu0RtUfXHbTMXfY9uAqwm4MQYc06vUfcOaKTwzrJorEmLzQ3LOYuxkFoEEv08mQzuU__gFCrEtFSXtdt4D60Qrjr7CHah1zq-owf9Maj9iNm7o7B1PmDTTuY_9XnEsHWFDUsOde2BR276eGM1erF4cWJ_-v8-i8CgQEaW_9JJSiaIpboxWFtnBjGlBNwsa8s7QxSx6mhvNPWR_TKXw=w452-h903-no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682" r="4145" b="23877"/>
              <a:stretch/>
            </p:blipFill>
            <p:spPr bwMode="auto">
              <a:xfrm>
                <a:off x="8394655" y="1417553"/>
                <a:ext cx="1326845" cy="12842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http://www.clker.com/cliparts/E/W/B/N/D/L/tube-dna-pink.svg.med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740" y="1463986"/>
              <a:ext cx="669401" cy="119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ight Arrow 31"/>
            <p:cNvSpPr/>
            <p:nvPr/>
          </p:nvSpPr>
          <p:spPr>
            <a:xfrm>
              <a:off x="5615247" y="1850932"/>
              <a:ext cx="664215" cy="4174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7469915" y="1850932"/>
              <a:ext cx="664215" cy="4174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ight Arrow 33"/>
            <p:cNvSpPr/>
            <p:nvPr/>
          </p:nvSpPr>
          <p:spPr>
            <a:xfrm rot="5400000">
              <a:off x="8725965" y="3243955"/>
              <a:ext cx="664215" cy="4174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ight Arrow 34"/>
            <p:cNvSpPr/>
            <p:nvPr/>
          </p:nvSpPr>
          <p:spPr>
            <a:xfrm flipH="1">
              <a:off x="6414894" y="4807910"/>
              <a:ext cx="664215" cy="4174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698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Τίτλος"/>
          <p:cNvSpPr txBox="1">
            <a:spLocks/>
          </p:cNvSpPr>
          <p:nvPr/>
        </p:nvSpPr>
        <p:spPr>
          <a:xfrm>
            <a:off x="1524000" y="0"/>
            <a:ext cx="9144000" cy="928688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400" b="1" dirty="0">
                <a:latin typeface="Book Antiqua" pitchFamily="18" charset="0"/>
                <a:ea typeface="+mj-ea"/>
                <a:cs typeface="+mj-cs"/>
              </a:rPr>
              <a:t> </a:t>
            </a:r>
            <a:r>
              <a:rPr lang="el-GR" sz="4400" b="1" dirty="0">
                <a:latin typeface="Book Antiqua" pitchFamily="18" charset="0"/>
                <a:ea typeface="+mj-ea"/>
                <a:cs typeface="+mj-cs"/>
              </a:rPr>
              <a:t>     </a:t>
            </a:r>
            <a:r>
              <a:rPr lang="el-GR" sz="4400" b="1" dirty="0">
                <a:latin typeface="Book Antiqua" pitchFamily="18" charset="0"/>
              </a:rPr>
              <a:t>Είδη Ψυχανθών</a:t>
            </a:r>
            <a:endParaRPr lang="en-GB" sz="4400" b="1" dirty="0"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21" y="841029"/>
            <a:ext cx="6748358" cy="479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9736" y="5631242"/>
            <a:ext cx="3142878" cy="121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7824192" y="6052646"/>
            <a:ext cx="225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</a:t>
            </a:r>
            <a:r>
              <a:rPr lang="en-US" dirty="0" err="1"/>
              <a:t>trnL</a:t>
            </a:r>
            <a:r>
              <a:rPr lang="en-US" dirty="0"/>
              <a:t> </a:t>
            </a:r>
            <a:r>
              <a:rPr lang="en-GB" dirty="0" err="1"/>
              <a:t>barcoding</a:t>
            </a:r>
            <a:r>
              <a:rPr lang="en-GB" dirty="0"/>
              <a:t> region</a:t>
            </a:r>
          </a:p>
        </p:txBody>
      </p:sp>
    </p:spTree>
    <p:extLst>
      <p:ext uri="{BB962C8B-B14F-4D97-AF65-F5344CB8AC3E}">
        <p14:creationId xmlns:p14="http://schemas.microsoft.com/office/powerpoint/2010/main" val="194995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71408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l-GR" sz="3200" b="1" dirty="0">
                <a:latin typeface="+mn-lt"/>
              </a:rPr>
              <a:t>Διαχωρισμός ποικιλιών </a:t>
            </a:r>
            <a:r>
              <a:rPr lang="el-GR" sz="3200" b="1" dirty="0" smtClean="0">
                <a:latin typeface="+mn-lt"/>
              </a:rPr>
              <a:t>φασολιού</a:t>
            </a:r>
            <a:endParaRPr lang="en-GB" sz="3200" b="1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3877"/>
            <a:ext cx="3528392" cy="137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80479" y="867402"/>
            <a:ext cx="11031043" cy="4320480"/>
            <a:chOff x="572705" y="867402"/>
            <a:chExt cx="11031043" cy="4320480"/>
          </a:xfrm>
        </p:grpSpPr>
        <p:grpSp>
          <p:nvGrpSpPr>
            <p:cNvPr id="4" name="Group 3"/>
            <p:cNvGrpSpPr/>
            <p:nvPr/>
          </p:nvGrpSpPr>
          <p:grpSpPr>
            <a:xfrm>
              <a:off x="572705" y="867402"/>
              <a:ext cx="8257161" cy="4320480"/>
              <a:chOff x="1810547" y="675231"/>
              <a:chExt cx="8257161" cy="4320480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10547" y="675231"/>
                <a:ext cx="8257161" cy="4320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709334" y="3311772"/>
                <a:ext cx="285095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3200" dirty="0"/>
                  <a:t>Φασόλια  </a:t>
                </a:r>
                <a:r>
                  <a:rPr lang="el-GR" sz="3200" dirty="0" err="1"/>
                  <a:t>Πρεσπών</a:t>
                </a:r>
                <a:endParaRPr lang="en-US" sz="3200" dirty="0"/>
              </a:p>
            </p:txBody>
          </p:sp>
          <p:cxnSp>
            <p:nvCxnSpPr>
              <p:cNvPr id="10" name="Straight Arrow Connector 7"/>
              <p:cNvCxnSpPr/>
              <p:nvPr/>
            </p:nvCxnSpPr>
            <p:spPr>
              <a:xfrm flipV="1">
                <a:off x="4439816" y="1727596"/>
                <a:ext cx="1656184" cy="1584176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7127" y="2134070"/>
              <a:ext cx="2376621" cy="1787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70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1493292" y="14289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3400" b="1" dirty="0">
                <a:ea typeface="+mj-ea"/>
                <a:cs typeface="+mj-cs"/>
              </a:rPr>
              <a:t>Φάβα Σαντορίνης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9193" y="5372519"/>
            <a:ext cx="3352198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INA EKETA\barcoding in cluster project\paper\food chemistry paper Fava\Food chemistry fava manuscript\Figure1.tif"/>
          <p:cNvPicPr>
            <a:picLocks noChangeAspect="1" noChangeArrowheads="1"/>
          </p:cNvPicPr>
          <p:nvPr/>
        </p:nvPicPr>
        <p:blipFill rotWithShape="1">
          <a:blip r:embed="rId4" cstate="print"/>
          <a:srcRect l="5005" r="1914" b="66647"/>
          <a:stretch/>
        </p:blipFill>
        <p:spPr bwMode="auto">
          <a:xfrm>
            <a:off x="2932944" y="900976"/>
            <a:ext cx="6264696" cy="4323166"/>
          </a:xfrm>
          <a:prstGeom prst="rect">
            <a:avLst/>
          </a:prstGeom>
          <a:noFill/>
        </p:spPr>
      </p:pic>
      <p:cxnSp>
        <p:nvCxnSpPr>
          <p:cNvPr id="9" name="8 - Ευθύγραμμο βέλος σύνδεσης"/>
          <p:cNvCxnSpPr/>
          <p:nvPr/>
        </p:nvCxnSpPr>
        <p:spPr>
          <a:xfrm flipH="1">
            <a:off x="6822187" y="2891128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10 - TextBox"/>
          <p:cNvSpPr txBox="1"/>
          <p:nvPr/>
        </p:nvSpPr>
        <p:spPr>
          <a:xfrm>
            <a:off x="7078814" y="2480869"/>
            <a:ext cx="190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Φάβα Σαντορίνης </a:t>
            </a:r>
          </a:p>
        </p:txBody>
      </p:sp>
    </p:spTree>
    <p:extLst>
      <p:ext uri="{BB962C8B-B14F-4D97-AF65-F5344CB8AC3E}">
        <p14:creationId xmlns:p14="http://schemas.microsoft.com/office/powerpoint/2010/main" val="3949006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035087" y="76709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latin typeface="+mn-lt"/>
              </a:rPr>
              <a:t>Ταυτοποίηση 9 αρωματικών φυτών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5370227"/>
            <a:ext cx="35623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ΠΑΝΑΓΙΩΤΗΣ\INA EKETA\Panos publications\herbs\Figure 1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2197"/>
          <a:stretch/>
        </p:blipFill>
        <p:spPr bwMode="auto">
          <a:xfrm>
            <a:off x="1958178" y="1322234"/>
            <a:ext cx="6176243" cy="37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11884" y="3789041"/>
            <a:ext cx="2533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Multiplex  Real time PCR </a:t>
            </a:r>
          </a:p>
          <a:p>
            <a:r>
              <a:rPr lang="en-US" dirty="0"/>
              <a:t>coupled with HRM </a:t>
            </a:r>
            <a:endParaRPr lang="el-GR" dirty="0"/>
          </a:p>
        </p:txBody>
      </p:sp>
      <p:pic>
        <p:nvPicPr>
          <p:cNvPr id="6" name="Picture 2" descr="C:\Users\ΠΑΝΑΓΙΩΤΗΣ\INA EKETA\Panos publications\herbs\Figure 1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2" b="81221"/>
          <a:stretch/>
        </p:blipFill>
        <p:spPr bwMode="auto">
          <a:xfrm>
            <a:off x="8280265" y="1412776"/>
            <a:ext cx="2241890" cy="18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704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86853" y="0"/>
            <a:ext cx="7018297" cy="5859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1" i="1" dirty="0" err="1"/>
              <a:t>Ficus</a:t>
            </a:r>
            <a:r>
              <a:rPr lang="en-US" sz="3800" b="1" i="1" dirty="0"/>
              <a:t> </a:t>
            </a:r>
            <a:r>
              <a:rPr lang="en-US" sz="3800" b="1" i="1" dirty="0" err="1"/>
              <a:t>carica</a:t>
            </a:r>
            <a:r>
              <a:rPr lang="en-US" sz="3800" b="1" i="1" dirty="0"/>
              <a:t> </a:t>
            </a:r>
            <a:r>
              <a:rPr lang="en-US" sz="3800" b="1" dirty="0"/>
              <a:t>L</a:t>
            </a:r>
            <a:r>
              <a:rPr lang="el-GR" sz="3800" b="1" dirty="0"/>
              <a:t> </a:t>
            </a:r>
          </a:p>
        </p:txBody>
      </p:sp>
      <p:pic>
        <p:nvPicPr>
          <p:cNvPr id="4" name="Picture 5" descr="C:\Users\ΠΑΝΑΓΙΩΤΗΣ\INA EKETA\Panos publications\figs\Figure 5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1240" r="939" b="9389"/>
          <a:stretch/>
        </p:blipFill>
        <p:spPr bwMode="auto">
          <a:xfrm>
            <a:off x="2306320" y="762000"/>
            <a:ext cx="7569201" cy="50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3" r="13297"/>
          <a:stretch/>
        </p:blipFill>
        <p:spPr bwMode="auto">
          <a:xfrm>
            <a:off x="8236660" y="5992368"/>
            <a:ext cx="2431340" cy="86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88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775549" y="0"/>
            <a:ext cx="6640905" cy="780842"/>
          </a:xfrm>
        </p:spPr>
        <p:txBody>
          <a:bodyPr/>
          <a:lstStyle/>
          <a:p>
            <a:pPr algn="ctr"/>
            <a:r>
              <a:rPr lang="el-GR" sz="3400" b="1" dirty="0"/>
              <a:t>Ελιά</a:t>
            </a:r>
            <a:r>
              <a:rPr lang="el-GR" dirty="0"/>
              <a:t> </a:t>
            </a:r>
            <a:r>
              <a:rPr lang="el-GR" sz="3400" b="1" dirty="0"/>
              <a:t>ελαιόλαδο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09" y="879748"/>
            <a:ext cx="3403383" cy="25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1" y="3723454"/>
            <a:ext cx="5258175" cy="3200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1564" y="4582852"/>
            <a:ext cx="393643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72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538" y="349359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35425" y="0"/>
            <a:ext cx="6121153" cy="710372"/>
          </a:xfrm>
        </p:spPr>
        <p:txBody>
          <a:bodyPr/>
          <a:lstStyle/>
          <a:p>
            <a:pPr algn="ctr"/>
            <a:r>
              <a:rPr lang="el-GR" sz="3400" b="1" dirty="0"/>
              <a:t>Ελαιόλαδο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209" y="677315"/>
            <a:ext cx="1748112" cy="208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850" y="677315"/>
            <a:ext cx="1714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50" y="695326"/>
            <a:ext cx="1676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80" y="695325"/>
            <a:ext cx="2558210" cy="198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3691224"/>
            <a:ext cx="5676292" cy="3143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78890" y="5794879"/>
            <a:ext cx="256663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51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45244"/>
          </a:xfrm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ysClr val="windowText" lastClr="000000"/>
                </a:solidFill>
                <a:latin typeface="+mn-lt"/>
              </a:rPr>
              <a:t>Ταυτοποίηση Ελληνικής Φέτας</a:t>
            </a:r>
          </a:p>
        </p:txBody>
      </p:sp>
      <p:sp>
        <p:nvSpPr>
          <p:cNvPr id="4" name="AutoShape 5" descr="data:image/jpeg;base64,/9j/4AAQSkZJRgABAQAAAQABAAD/2wCEAAkGBhQSEBUQEBQQFBAWEg8WFBQQFA8QDw8UFBQVFBQQFBQXHCYeFxkjGRQUHy8gIycpLCwsFR4xNTAqNSYrLCkBCQoKDgwOFw8PGCwdHRwpKSwpLCkpKSkpKSkpKSwsKSkqKiksLCkpLCkpKSkpKSkpKSwsKSkpKSksKSksKiwsKf/AABEIALYBFgMBIgACEQEDEQH/xAAcAAABBQEBAQAAAAAAAAAAAAACAAEDBAUGBwj/xAA/EAABAwEEBwYEBAUDBQEAAAABAAIRAwQSITEFBkFRYXGREyKBobHBBzLR8EJSYnIUgpLh8SOisiRDU2NzF//EABoBAAMBAQEBAAAAAAAAAAAAAAABAgMEBQb/xAAlEQEBAAIBBAIBBQEAAAAAAAAAAQIRAwQSITEUUUEFEzJhoSL/2gAMAwEAAhEDEQA/APQgEQCcBEAmggEUJAIgEGYBEAnATgIMwCeE8J4SBQlCeE8IBgnhPCeEAMJQiShADCUIkkGGEoRQkgBhNCOE0IAYTQjhNCAGE0I4TQgBhNCIhMUgAhMjKZAAQmIRFMUAMISjKFMAIQkIyhKCAQkiKSQSgIgEwRhURAIgEgEQSMoTwkE6AUJwEgiCAaE6UJ0AoSSTwlszJIoTSls9FCYJEppS2CCUpAYJfexHcNHSTAJDzT7hooSSTFyexokxTpimRkydMUgYoU5TEoBihTlMgGKZOmQAlCURTFADCSRToCYBEAmCMJkQRJgihAIJ0gETQgGTgKRtLeiJCWzAGJFicVEJep2ZwE7igDk0zvSNIHIErh+80rhSBRyPBJwxTtBnCMUonFARtOzbxnJFOPuEnjAnYPv3SlBlPRAnLsuM+SEvQD3k15CX580IqZ8nHoEbCU8EiVW7QkA7wEnuwT7hpYlCVHQdIK8wrawWizVjde7BzgWON5hgmRBWfLzzjktntNj1IoSsrV/WJlrYXMwe2L7Dm3iN4WqVtjlMpuEZMsrT2slKyt75vVDkxsXjxO4cVw9p14tFV4uG4y+IDBxGBJzWHJ1GHHde6W3piZJpwSXQZkyJMUAJCScpkBZARAJgiCZEjaxMFfs8XAlboKzaSLsXK2W4xzSaMeqjalTsTGf+ERoCJM7PopKTe6OSeoO67l6FLZozRASa0QMBmR7qRwkILuEbnA+RSBhkk4d5u66Z6o7qHaOR9UGjOaU953MeYTvCRb3jyZ6IAG/MOaio5dfVGTB8UrsCPvHFII6x7j/2+4ScEqhwcN7XJMyAKAYjFvJ3so3o3vy/cB1/wo3HEo2YSe8d0j0SacecjqExOP8AKD7IQMt94IMN7uN5eiAukdE8YeLvVDUOB5D1CAkoOxhed/ECxhtoLhmWtf45H0XZaV02yytFWreuXg3ugEiZxg8lwutGnadoq9o0t7O6ACCcRucCJa7HLzK5+pyx7Nflnkw7HpJ9B7a1IkOHQj8pG0Fd7V+IdM2TtWR/EHu9kcbrvzne3b5LztzcTtE9EhQLQQ4EOzAK4OPmy45ZijZ7RbX1Xl9Qlz3EyT97Nyv6vWDtbRSZmL7Z4AYn0VGz0olxjEkiZy2CF2fw80d/qvrRg1t2csX4wBswHmjix785P7T7rvUk6Ze60MmRJigBKSdJAWQiCYJwmRwr9jHd8VRV6x/L4pU4kB9T6omDHqh38yja4RKzUjoDuN5BE4YEcD6JURDQNyMHFAQU8vAIfqPdSU/lHJR1DA/mb6pGcoHn5Z3u9kblDWbIbzd6JAbxtQE94/tZ7og+WxtCA/N/IPUoNEceWCV7PmeiT0wGf7j4pADjnyPomJy5BFGf7XeibYOQQEZGX7x5goagRnYNt5p6SmqBBo3jvR+gep+qEZ+LVI75h/8AMeqj/EOY9UGinP8Ac/1KiccDOcjpITg4H9z/APkVE92B/lx/mCDcj8T7RFlbu7Vs78jkvP8ARtpbiMCCNowwzBG9eg/Eezl9mAAyqNJywGI915zSslwENIvH25ri55MrYxznlZrMLReZ8pOLdxG0KI2m9JbiRjBnE7vZDR0tVpuIaxlRrmPa4PEwDta4ZHiqNCpdMyZgyTvBnLoow4/+d1m2dGOdVLg97GAYlzu61omDG07BAkrvND68WKzsFBhquAxdUufO7aYmV5hVtQGEGBMRGe/BDYzfBu4HoU8bePeUhzcex/8A6HZjkKxG+6PqtCxa12arAbUAJ2PlnmcF41ZbeWnvZRETMf3VqhVnEeCL1fLj71VPcUlyupdktTRerFwokd1j5LuBAPyhdUvS4s7njMrNAySdJaBZCIIQiCZHCuWP5TzCpq5YX5pU1gDPn6oZx8Qjcc/BRlZqPSEDxd6pMdin38ygvQUjDSOHi71KapkfD1RMGB/c71Qn2PokDudChB9R5gqRxnoFGR7eqKZOQtOPOfLJE/ahGf3uSpo3hIbefsjc1DcI2FII3exTfRG4cCgNTZH1QAz/AMm+6Zwxn7xwTGpjkeiJ8xgD4ICN5xH7PdRhsOB4hJx7wnYw+qGmwueCMhv9kjVJ7u/F2H8xVetVz3yz1C1X6KEQ1xAx4nHErk9L2l1nE1dtRuIBuhoIjHfgnfCsfNZ2u9N72tggMBM5zMYHouKr0G3O7fLuN0N8BtXR6Y0723cbltWVdA2Lg5rrJ63S/p+PLO7Ng1GGAS17gSZbGW7AbFYNhpggS5pLcWOxIJ3Ldp3QJOSzdLMBfTrNyxaeYxHv0Sl3Ppl1XTTC9s8yI6uimt7vEkk5nd5LRs+qzqjXXLjbt03jILwQZEjMYZcVQ0ixz6sNMDMnYPqun0RpunSpCm8vJky6ABwwndCLlPtV6XPLimsduXp6JukhxaSCYwc31XU6kmzMq3KzP9Un/Te8ywHY2Nh4qhpW2UrxIOeRyWWbSJwPIzkql893t3/E4uXj7O3V/wBe2pLH1T0oa9maXYvb3XcYyPRbC9TG7m3zPJhcMrjfwZJJJUhZCJMme8NBJwAEknIAISVWs1rS5xDWgSScAAqmr2sLLRVqMpjusa0ycC6TExsC4PWPWJ1pcQ3u0AYaPzn8xG1b/wANLPcNfDvObTMnPAn6rC8u8tT06rw9uG77d7ezHH2QyoqbsXc/YJ6jlTAd7PwQShDsfAeqNqRiaNn3vRdmmZn4BTInk0PYnggdZnHaNu9WUgE+0tqn8K7aR5oallIxnARzV5U7ZW2BLth7D/Htbh65qzSqXhKyqtC/ht2LR0Y2KY5kc4KcFWIShJwSVaIJCp22rHdGZVmvVugnyWW984lKhTtknGDh+IbkLGPADmguZwxjmrzDtOQEq7o2jDJ/MSY3DYFGvKmTRtqsiHCCARxghSW7RDXGWw13kfBUDQqUziJG8YhMnO60agNcHV7LPbTecwultTeGzkfJed1K5Dix7Sx4MFrsCCNhBXt9ntgKG26MoVxdrU6bxIPeaJ65rHk4Jn5j0ul/UMuGduU3HgemLdDQ0GMdiOow/wALAJc6WuG+Zy6L0nWP4RUa/eszzRdORBfS8BmOq4m26uWiw1LlqbeoxLalKXUscGgkgQeB81jlxXGOrHqMObLU/LOfVIABzgTzUItCK12phJunDZKqGoJWHa93HLGSSL10PEOxH3ksq3WZ9FwxJaflPseKu0LRBVu3N7Wk5u0CRzH35q8fDLN3HwxtJdTqA5RTd494Lt5XJfDnRxp2QPOb46N/uSuslejxTWMfJ9blMufKw6SGUlo5F1c5r1byyzXG4Go674ASV0RK5L4h0i6ztePwPk8jgo5LrGtOGS5zblbJZbzxOQyHLb4r0DU1gD3Dez0IXEaHqgiV2Op1b/qC3/1u8iFx4fyjq5t6sdU8xJG/0wQEpV8z+4qNrZXS5B03ZHipQZyUbRgFYpN2pwJGtjmpAghE1UR4ShFCYpkjrVLolZZdJU1rryY2BQtbKmqS2emScMz5DaVpNaGgAZBBZqUCTnHQbkZTkIpQuKJZ1vtOxqdoQ2ivedw9VCSk47k9KnJwxMwOe/koNLSs5f3cA0GXTt4LVags9G626PHjxTlOQhOWdbq/4QcPxHfwUle1bB1VKoZ8kUM20UCwyDgck9ltZJj+6u1mAth3y/eSq6J0fDxA7o27+an8qbdFuCG0saRDwCJBhwBGGRgprVaw0QM/RZ5ql2JV2pjgvijqxTdQNqs1JrarHA1OzEdoz8Ti0YSMDO6V5FTta+knNkEHEEEc14L8QdVjYbT3J7CpLqR3fmpnlI8CFjlhLXp9L1VxnbaqULStOpb+zpOf+KO6N5OAXIstKv0JfAOOIJjLg0LO8evNd96qWaj2T4aW5z7HdfMtf6iT5+q668uS1Isho2YB3zON4rpm1V1Yeo8Hl/nU95JRX0lbJovKoaQs4qMcx2IIhX3qtUCKUuq8ytVkfZKkASycDvG48Vu6t6dYy0Mqkw2HB+9oIz6wtvSVgFQEEA89q5G2aBLHSyZ3bR9V5ueOXFdz09XC4881fFds7Xiz3ovzJJwa8xzgYK8zWihh3vJ30XlppOa7EY9Fs6vNbUrBlR9xu2cz+kKZ1GWV1NIy6WYzdeoWAh7GvBlpEj6q2CoaFVkC6RAECNysNeM5C9CPPvsk19Pe3whuhUSYFU9IWi62BmVaDQAsfSTpN7PdwSpxA56v6Nph3eOQMDiVx+sesQszMINU/I2f9x4BW/h9rCX2W5UMva5/AwTek9Ss+6d2l9l7du2JShZo0nLssPNSP0jlhgtO6J1UlsrXRhmfJZLnSZ++antNe9JHTaFVSBx9jedy17FZrjcfmMT9AoNHWQEXznJjcNkq1aLQGjFE+werUAxOCzXWouk4gbOPFAaxcbx/wo31EAbio6lYMbefOfdG13BSWZl8AjH72qO0BrXXnd+phA2N5DYpu/wcNSsrnntKput2N3DipX20DuswGxVa9qLhGTR5qv2uCJNC+UzztKVLFvGT0UHaTwGZO5crp3X9lKWUAKj8sfkHFxGfIIuUns8cLl4jV1l1ws9iZequl5m7TZ3qj+Q2DicF4frjrhW0hVDnC5SbPZ0xjdnNxO1xgLTtWjqlqrOqOvPe4y47OW4BaVg1WpUjeqkF35WYnxdkPBROX6jpnBr3XIaJ1aqVSO6eW3mTsC7rQ2rTaTgXQSNg+UK3TtYAuUw0DcMuZOZKtWQEmSlu5e1WzGajpLG+BAWhTqrLsmS1LPRW2LkyWWFJTU6KStm0HNUFRquFqiexOpZ76ar2ixh4x67VovpqFzFFjTHLXpzdu0OYyDh5rCtGiwDhLeByXoFxQV7A14ghcfJ00vmO/i6u4+MnE0LVXpfI9+HGR0K1LLr3XaIe1rurVftOr2Hdx8isa12At+ZrhxLZHULls5eP065eHl9xqnXvbc5/24rasGulFzGd4tc4GQcCIMGZyXCGk3ZHWD0KHs27fPBPHqs57Tl0fHl6r0ajrhZiRNppCXXQC4BxdgLsFS6T05ZmsJdWpNOIF57RiMDE7l5wLHZ3fM138ppu8iENXVqzPAl5GJ+ekSGzmZaSt51W56YZdFJff+OC1j1mfVtlWoCX077hTxwDAcIGwbfFbGqGutSg8zRc9pj5SJ8wtmrqNQ/DVs55mqw9C1MzQXYmGGkeLXNKnLm15kaTg3NbdC74k4AtstQ75exsct6kp/EcF3eoVQ2McWOIO6FzdRztrW/fiqrqR3Qsvk5KnSR1zPiOy9HY1g3fLT5LptFaVpVocC66dpiB+ngV5PdIV6xacqUTLf8APNVj1WUvksujlnh7caoawRuwhYzqhc79I8zvK4JnxFrARcpkbAS4xyUL/iHaNjaQ8CfddPycK5fh8j0Vxw55rh9fviCywjs2Q+0uGDdlMHJz/YbVi2jXm1Oyc0ftaPdcvabIHvNR7Gue4y5z+85x3klL5OP0qdHn+a9A+Fusj69nq9o9xd2rnE/uxMRkF09vt1Nh71SmwR+JzZyXjNMlgIYQwbQ3ug8wFE+pvd9VP7/1GnxJvzXqVp1xszZmoXYYXATJ55LEtnxEYMKdMk73kAdAuDdVH6j5Jr/Bo4lH7mdP9jjxb2kta6tfuucWsE92mCAeZnHxVGnUYM2gn9Rw/pCzf4ofmJ4NClo06j/kbHE4lOY2+xcscfEab9KGIyG4Q1qGkXP3x0CmsOrb3YuBJ4ro7Fqy7atZgwy5GVZbNsC3dH6Ncdi17FoANzWzQsoGQWswc+WalYtGwMVpU6MKVrEQC0kY2hASRQnTJchMWqSE0JpV3U1E6krhahLEjUTTTQrjqaA0UtK7lYuQkA5qZ1FRmkp0qZKFp0NSf8zB4YLKtGpjD8jiOByXQlpSlZ5cWOXuNsebLH1XF2jU6oPlx5H6qm7QNVud8eBPmF6BeSJWGXSYV0Y9ZyR5vUszm5ud0KgqE/qPgvTHMBzAPRRPsFM5sZ0CzvRz8VrOuv5jy59d/wCU/wBKiNsf+U9CvT3aDoH/ALbOkKF+rVnP4OhcPdT8O/a/nT6eZG2v/KeiA2x/5T0XpL9U7P8AlP8AU/6qB+plmP4P9zvqnOkv2PnT6ecm01Py+QUT7S/aWjmWhekDUiy/+MJ26mWYf9pnQKp0qb1v9PLalrO2oz+oH0URqz+Jx/a2o72XrzNV7OMqbOgU7NB0hkxvRaTp4zvV2vG20CcqVd3g1g8yrLdE2h+DKLWj9Rc8+y9hZo5gya3opW2YDIDotJwxjeoyrySz6lWl2ZIHABq1LJ8NicXmeeK9KFFGLOtJgyvLa4+x6iUmZ4rZs2gabcmhbbbMpG0FXazudZ9KwgZAKyyzq0KaK4q0i1E2mjDUd1KEyMAnhPCSCMkkkgNCEkkk0nhNdSSQZi1DdSSQZi1CaaSSAE0QgNAJJJGA2cIDZ0kkjCbMhNnSSQewmgm7FJJA2bsUuwTpIGzdgn/hkkkA4syIWcJJIIQs4RCiEkkyEKSe4kkgHupXUkkAoShJJBGhKEkkAimSSQDFJJJAf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7" descr="data:image/jpeg;base64,/9j/4AAQSkZJRgABAQAAAQABAAD/2wCEAAkGBhQSEBUQEBQQFBAWEg8WFBQQFA8QDw8UFBQVFBQQFBQXHCYeFxkjGRQUHy8gIycpLCwsFR4xNTAqNSYrLCkBCQoKDgwOFw8PGCwdHRwpKSwpLCkpKSkpKSkpKSwsKSkqKiksLCkpLCkpKSkpKSkpKSwsKSkpKSksKSksKiwsKf/AABEIALYBFgMBIgACEQEDEQH/xAAcAAABBQEBAQAAAAAAAAAAAAACAAEDBAUGBwj/xAA/EAABAwEEBwYEBAUDBQEAAAABAAIRAwQSITEFBkFRYXGREyKBobHBBzLR8EJSYnIUgpLh8SOisiRDU2NzF//EABoBAAMBAQEBAAAAAAAAAAAAAAABAgMEBQb/xAAlEQEBAAIBBAIBBQEAAAAAAAAAAQIRAwQSITEUUUEFEzJhoSL/2gAMAwEAAhEDEQA/APQgEQCcBEAmggEUJAIgEGYBEAnATgIMwCeE8J4SBQlCeE8IBgnhPCeEAMJQiShADCUIkkGGEoRQkgBhNCOE0IAYTQjhNCAGE0I4TQgBhNCIhMUgAhMjKZAAQmIRFMUAMISjKFMAIQkIyhKCAQkiKSQSgIgEwRhURAIgEgEQSMoTwkE6AUJwEgiCAaE6UJ0AoSSTwlszJIoTSls9FCYJEppS2CCUpAYJfexHcNHSTAJDzT7hooSSTFyexokxTpimRkydMUgYoU5TEoBihTlMgGKZOmQAlCURTFADCSRToCYBEAmCMJkQRJgihAIJ0gETQgGTgKRtLeiJCWzAGJFicVEJep2ZwE7igDk0zvSNIHIErh+80rhSBRyPBJwxTtBnCMUonFARtOzbxnJFOPuEnjAnYPv3SlBlPRAnLsuM+SEvQD3k15CX580IqZ8nHoEbCU8EiVW7QkA7wEnuwT7hpYlCVHQdIK8wrawWizVjde7BzgWON5hgmRBWfLzzjktntNj1IoSsrV/WJlrYXMwe2L7Dm3iN4WqVtjlMpuEZMsrT2slKyt75vVDkxsXjxO4cVw9p14tFV4uG4y+IDBxGBJzWHJ1GHHde6W3piZJpwSXQZkyJMUAJCScpkBZARAJgiCZEjaxMFfs8XAlboKzaSLsXK2W4xzSaMeqjalTsTGf+ERoCJM7PopKTe6OSeoO67l6FLZozRASa0QMBmR7qRwkILuEbnA+RSBhkk4d5u66Z6o7qHaOR9UGjOaU953MeYTvCRb3jyZ6IAG/MOaio5dfVGTB8UrsCPvHFII6x7j/2+4ScEqhwcN7XJMyAKAYjFvJ3so3o3vy/cB1/wo3HEo2YSe8d0j0SacecjqExOP8AKD7IQMt94IMN7uN5eiAukdE8YeLvVDUOB5D1CAkoOxhed/ECxhtoLhmWtf45H0XZaV02yytFWreuXg3ugEiZxg8lwutGnadoq9o0t7O6ACCcRucCJa7HLzK5+pyx7Nflnkw7HpJ9B7a1IkOHQj8pG0Fd7V+IdM2TtWR/EHu9kcbrvzne3b5LztzcTtE9EhQLQQ4EOzAK4OPmy45ZijZ7RbX1Xl9Qlz3EyT97Nyv6vWDtbRSZmL7Z4AYn0VGz0olxjEkiZy2CF2fw80d/qvrRg1t2csX4wBswHmjix785P7T7rvUk6Ze60MmRJigBKSdJAWQiCYJwmRwr9jHd8VRV6x/L4pU4kB9T6omDHqh38yja4RKzUjoDuN5BE4YEcD6JURDQNyMHFAQU8vAIfqPdSU/lHJR1DA/mb6pGcoHn5Z3u9kblDWbIbzd6JAbxtQE94/tZ7og+WxtCA/N/IPUoNEceWCV7PmeiT0wGf7j4pADjnyPomJy5BFGf7XeibYOQQEZGX7x5goagRnYNt5p6SmqBBo3jvR+gep+qEZ+LVI75h/8AMeqj/EOY9UGinP8Ac/1KiccDOcjpITg4H9z/APkVE92B/lx/mCDcj8T7RFlbu7Vs78jkvP8ARtpbiMCCNowwzBG9eg/Eezl9mAAyqNJywGI915zSslwENIvH25ri55MrYxznlZrMLReZ8pOLdxG0KI2m9JbiRjBnE7vZDR0tVpuIaxlRrmPa4PEwDta4ZHiqNCpdMyZgyTvBnLoow4/+d1m2dGOdVLg97GAYlzu61omDG07BAkrvND68WKzsFBhquAxdUufO7aYmV5hVtQGEGBMRGe/BDYzfBu4HoU8bePeUhzcex/8A6HZjkKxG+6PqtCxa12arAbUAJ2PlnmcF41ZbeWnvZRETMf3VqhVnEeCL1fLj71VPcUlyupdktTRerFwokd1j5LuBAPyhdUvS4s7njMrNAySdJaBZCIIQiCZHCuWP5TzCpq5YX5pU1gDPn6oZx8Qjcc/BRlZqPSEDxd6pMdin38ygvQUjDSOHi71KapkfD1RMGB/c71Qn2PokDudChB9R5gqRxnoFGR7eqKZOQtOPOfLJE/ahGf3uSpo3hIbefsjc1DcI2FII3exTfRG4cCgNTZH1QAz/AMm+6Zwxn7xwTGpjkeiJ8xgD4ICN5xH7PdRhsOB4hJx7wnYw+qGmwueCMhv9kjVJ7u/F2H8xVetVz3yz1C1X6KEQ1xAx4nHErk9L2l1nE1dtRuIBuhoIjHfgnfCsfNZ2u9N72tggMBM5zMYHouKr0G3O7fLuN0N8BtXR6Y0723cbltWVdA2Lg5rrJ63S/p+PLO7Ng1GGAS17gSZbGW7AbFYNhpggS5pLcWOxIJ3Ldp3QJOSzdLMBfTrNyxaeYxHv0Sl3Ppl1XTTC9s8yI6uimt7vEkk5nd5LRs+qzqjXXLjbt03jILwQZEjMYZcVQ0ixz6sNMDMnYPqun0RpunSpCm8vJky6ABwwndCLlPtV6XPLimsduXp6JukhxaSCYwc31XU6kmzMq3KzP9Un/Te8ywHY2Nh4qhpW2UrxIOeRyWWbSJwPIzkql893t3/E4uXj7O3V/wBe2pLH1T0oa9maXYvb3XcYyPRbC9TG7m3zPJhcMrjfwZJJJUhZCJMme8NBJwAEknIAISVWs1rS5xDWgSScAAqmr2sLLRVqMpjusa0ycC6TExsC4PWPWJ1pcQ3u0AYaPzn8xG1b/wANLPcNfDvObTMnPAn6rC8u8tT06rw9uG77d7ezHH2QyoqbsXc/YJ6jlTAd7PwQShDsfAeqNqRiaNn3vRdmmZn4BTInk0PYnggdZnHaNu9WUgE+0tqn8K7aR5oallIxnARzV5U7ZW2BLth7D/Htbh65qzSqXhKyqtC/ht2LR0Y2KY5kc4KcFWIShJwSVaIJCp22rHdGZVmvVugnyWW984lKhTtknGDh+IbkLGPADmguZwxjmrzDtOQEq7o2jDJ/MSY3DYFGvKmTRtqsiHCCARxghSW7RDXGWw13kfBUDQqUziJG8YhMnO60agNcHV7LPbTecwultTeGzkfJed1K5Dix7Sx4MFrsCCNhBXt9ntgKG26MoVxdrU6bxIPeaJ65rHk4Jn5j0ul/UMuGduU3HgemLdDQ0GMdiOow/wALAJc6WuG+Zy6L0nWP4RUa/eszzRdORBfS8BmOq4m26uWiw1LlqbeoxLalKXUscGgkgQeB81jlxXGOrHqMObLU/LOfVIABzgTzUItCK12phJunDZKqGoJWHa93HLGSSL10PEOxH3ksq3WZ9FwxJaflPseKu0LRBVu3N7Wk5u0CRzH35q8fDLN3HwxtJdTqA5RTd494Lt5XJfDnRxp2QPOb46N/uSuslejxTWMfJ9blMufKw6SGUlo5F1c5r1byyzXG4Go674ASV0RK5L4h0i6ztePwPk8jgo5LrGtOGS5zblbJZbzxOQyHLb4r0DU1gD3Dez0IXEaHqgiV2Op1b/qC3/1u8iFx4fyjq5t6sdU8xJG/0wQEpV8z+4qNrZXS5B03ZHipQZyUbRgFYpN2pwJGtjmpAghE1UR4ShFCYpkjrVLolZZdJU1rryY2BQtbKmqS2emScMz5DaVpNaGgAZBBZqUCTnHQbkZTkIpQuKJZ1vtOxqdoQ2ivedw9VCSk47k9KnJwxMwOe/koNLSs5f3cA0GXTt4LVags9G626PHjxTlOQhOWdbq/4QcPxHfwUle1bB1VKoZ8kUM20UCwyDgck9ltZJj+6u1mAth3y/eSq6J0fDxA7o27+an8qbdFuCG0saRDwCJBhwBGGRgprVaw0QM/RZ5ql2JV2pjgvijqxTdQNqs1JrarHA1OzEdoz8Ti0YSMDO6V5FTta+knNkEHEEEc14L8QdVjYbT3J7CpLqR3fmpnlI8CFjlhLXp9L1VxnbaqULStOpb+zpOf+KO6N5OAXIstKv0JfAOOIJjLg0LO8evNd96qWaj2T4aW5z7HdfMtf6iT5+q668uS1Isho2YB3zON4rpm1V1Yeo8Hl/nU95JRX0lbJovKoaQs4qMcx2IIhX3qtUCKUuq8ytVkfZKkASycDvG48Vu6t6dYy0Mqkw2HB+9oIz6wtvSVgFQEEA89q5G2aBLHSyZ3bR9V5ueOXFdz09XC4881fFds7Xiz3ovzJJwa8xzgYK8zWihh3vJ30XlppOa7EY9Fs6vNbUrBlR9xu2cz+kKZ1GWV1NIy6WYzdeoWAh7GvBlpEj6q2CoaFVkC6RAECNysNeM5C9CPPvsk19Pe3whuhUSYFU9IWi62BmVaDQAsfSTpN7PdwSpxA56v6Nph3eOQMDiVx+sesQszMINU/I2f9x4BW/h9rCX2W5UMva5/AwTek9Ss+6d2l9l7du2JShZo0nLssPNSP0jlhgtO6J1UlsrXRhmfJZLnSZ++antNe9JHTaFVSBx9jedy17FZrjcfmMT9AoNHWQEXznJjcNkq1aLQGjFE+werUAxOCzXWouk4gbOPFAaxcbx/wo31EAbio6lYMbefOfdG13BSWZl8AjH72qO0BrXXnd+phA2N5DYpu/wcNSsrnntKput2N3DipX20DuswGxVa9qLhGTR5qv2uCJNC+UzztKVLFvGT0UHaTwGZO5crp3X9lKWUAKj8sfkHFxGfIIuUns8cLl4jV1l1ws9iZequl5m7TZ3qj+Q2DicF4frjrhW0hVDnC5SbPZ0xjdnNxO1xgLTtWjqlqrOqOvPe4y47OW4BaVg1WpUjeqkF35WYnxdkPBROX6jpnBr3XIaJ1aqVSO6eW3mTsC7rQ2rTaTgXQSNg+UK3TtYAuUw0DcMuZOZKtWQEmSlu5e1WzGajpLG+BAWhTqrLsmS1LPRW2LkyWWFJTU6KStm0HNUFRquFqiexOpZ76ar2ixh4x67VovpqFzFFjTHLXpzdu0OYyDh5rCtGiwDhLeByXoFxQV7A14ghcfJ00vmO/i6u4+MnE0LVXpfI9+HGR0K1LLr3XaIe1rurVftOr2Hdx8isa12At+ZrhxLZHULls5eP065eHl9xqnXvbc5/24rasGulFzGd4tc4GQcCIMGZyXCGk3ZHWD0KHs27fPBPHqs57Tl0fHl6r0ajrhZiRNppCXXQC4BxdgLsFS6T05ZmsJdWpNOIF57RiMDE7l5wLHZ3fM138ppu8iENXVqzPAl5GJ+ekSGzmZaSt51W56YZdFJff+OC1j1mfVtlWoCX077hTxwDAcIGwbfFbGqGutSg8zRc9pj5SJ8wtmrqNQ/DVs55mqw9C1MzQXYmGGkeLXNKnLm15kaTg3NbdC74k4AtstQ75exsct6kp/EcF3eoVQ2McWOIO6FzdRztrW/fiqrqR3Qsvk5KnSR1zPiOy9HY1g3fLT5LptFaVpVocC66dpiB+ngV5PdIV6xacqUTLf8APNVj1WUvksujlnh7caoawRuwhYzqhc79I8zvK4JnxFrARcpkbAS4xyUL/iHaNjaQ8CfddPycK5fh8j0Vxw55rh9fviCywjs2Q+0uGDdlMHJz/YbVi2jXm1Oyc0ftaPdcvabIHvNR7Gue4y5z+85x3klL5OP0qdHn+a9A+Fusj69nq9o9xd2rnE/uxMRkF09vt1Nh71SmwR+JzZyXjNMlgIYQwbQ3ug8wFE+pvd9VP7/1GnxJvzXqVp1xszZmoXYYXATJ55LEtnxEYMKdMk73kAdAuDdVH6j5Jr/Bo4lH7mdP9jjxb2kta6tfuucWsE92mCAeZnHxVGnUYM2gn9Rw/pCzf4ofmJ4NClo06j/kbHE4lOY2+xcscfEab9KGIyG4Q1qGkXP3x0CmsOrb3YuBJ4ro7Fqy7atZgwy5GVZbNsC3dH6Ncdi17FoANzWzQsoGQWswc+WalYtGwMVpU6MKVrEQC0kY2hASRQnTJchMWqSE0JpV3U1E6krhahLEjUTTTQrjqaA0UtK7lYuQkA5qZ1FRmkp0qZKFp0NSf8zB4YLKtGpjD8jiOByXQlpSlZ5cWOXuNsebLH1XF2jU6oPlx5H6qm7QNVud8eBPmF6BeSJWGXSYV0Y9ZyR5vUszm5ud0KgqE/qPgvTHMBzAPRRPsFM5sZ0CzvRz8VrOuv5jy59d/wCU/wBKiNsf+U9CvT3aDoH/ALbOkKF+rVnP4OhcPdT8O/a/nT6eZG2v/KeiA2x/5T0XpL9U7P8AlP8AU/6qB+plmP4P9zvqnOkv2PnT6ecm01Py+QUT7S/aWjmWhekDUiy/+MJ26mWYf9pnQKp0qb1v9PLalrO2oz+oH0URqz+Jx/a2o72XrzNV7OMqbOgU7NB0hkxvRaTp4zvV2vG20CcqVd3g1g8yrLdE2h+DKLWj9Rc8+y9hZo5gya3opW2YDIDotJwxjeoyrySz6lWl2ZIHABq1LJ8NicXmeeK9KFFGLOtJgyvLa4+x6iUmZ4rZs2gabcmhbbbMpG0FXazudZ9KwgZAKyyzq0KaK4q0i1E2mjDUd1KEyMAnhPCSCMkkkgNCEkkk0nhNdSSQZi1DdSSQZi1CaaSSAE0QgNAJJJGA2cIDZ0kkjCbMhNnSSQewmgm7FJJA2bsUuwTpIGzdgn/hkkkA4syIWcJJIIQs4RCiEkkyEKSe4kkgHupXUkkAoShJJBGhKEkkAimSSQDFJJJAf//Z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AutoShape 9" descr="data:image/jpeg;base64,/9j/4AAQSkZJRgABAQAAAQABAAD/2wCEAAkGBhQSEBUQEBQQFBAWEg8WFBQQFA8QDw8UFBQVFBQQFBQXHCYeFxkjGRQUHy8gIycpLCwsFR4xNTAqNSYrLCkBCQoKDgwOFw8PGCwdHRwpKSwpLCkpKSkpKSkpKSwsKSkqKiksLCkpLCkpKSkpKSkpKSwsKSkpKSksKSksKiwsKf/AABEIALYBFgMBIgACEQEDEQH/xAAcAAABBQEBAQAAAAAAAAAAAAACAAEDBAUGBwj/xAA/EAABAwEEBwYEBAUDBQEAAAABAAIRAwQSITEFBkFRYXGREyKBobHBBzLR8EJSYnIUgpLh8SOisiRDU2NzF//EABoBAAMBAQEBAAAAAAAAAAAAAAABAgMEBQb/xAAlEQEBAAIBBAIBBQEAAAAAAAAAAQIRAwQSITEUUUEFEzJhoSL/2gAMAwEAAhEDEQA/APQgEQCcBEAmggEUJAIgEGYBEAnATgIMwCeE8J4SBQlCeE8IBgnhPCeEAMJQiShADCUIkkGGEoRQkgBhNCOE0IAYTQjhNCAGE0I4TQgBhNCIhMUgAhMjKZAAQmIRFMUAMISjKFMAIQkIyhKCAQkiKSQSgIgEwRhURAIgEgEQSMoTwkE6AUJwEgiCAaE6UJ0AoSSTwlszJIoTSls9FCYJEppS2CCUpAYJfexHcNHSTAJDzT7hooSSTFyexokxTpimRkydMUgYoU5TEoBihTlMgGKZOmQAlCURTFADCSRToCYBEAmCMJkQRJgihAIJ0gETQgGTgKRtLeiJCWzAGJFicVEJep2ZwE7igDk0zvSNIHIErh+80rhSBRyPBJwxTtBnCMUonFARtOzbxnJFOPuEnjAnYPv3SlBlPRAnLsuM+SEvQD3k15CX580IqZ8nHoEbCU8EiVW7QkA7wEnuwT7hpYlCVHQdIK8wrawWizVjde7BzgWON5hgmRBWfLzzjktntNj1IoSsrV/WJlrYXMwe2L7Dm3iN4WqVtjlMpuEZMsrT2slKyt75vVDkxsXjxO4cVw9p14tFV4uG4y+IDBxGBJzWHJ1GHHde6W3piZJpwSXQZkyJMUAJCScpkBZARAJgiCZEjaxMFfs8XAlboKzaSLsXK2W4xzSaMeqjalTsTGf+ERoCJM7PopKTe6OSeoO67l6FLZozRASa0QMBmR7qRwkILuEbnA+RSBhkk4d5u66Z6o7qHaOR9UGjOaU953MeYTvCRb3jyZ6IAG/MOaio5dfVGTB8UrsCPvHFII6x7j/2+4ScEqhwcN7XJMyAKAYjFvJ3so3o3vy/cB1/wo3HEo2YSe8d0j0SacecjqExOP8AKD7IQMt94IMN7uN5eiAukdE8YeLvVDUOB5D1CAkoOxhed/ECxhtoLhmWtf45H0XZaV02yytFWreuXg3ugEiZxg8lwutGnadoq9o0t7O6ACCcRucCJa7HLzK5+pyx7Nflnkw7HpJ9B7a1IkOHQj8pG0Fd7V+IdM2TtWR/EHu9kcbrvzne3b5LztzcTtE9EhQLQQ4EOzAK4OPmy45ZijZ7RbX1Xl9Qlz3EyT97Nyv6vWDtbRSZmL7Z4AYn0VGz0olxjEkiZy2CF2fw80d/qvrRg1t2csX4wBswHmjix785P7T7rvUk6Ze60MmRJigBKSdJAWQiCYJwmRwr9jHd8VRV6x/L4pU4kB9T6omDHqh38yja4RKzUjoDuN5BE4YEcD6JURDQNyMHFAQU8vAIfqPdSU/lHJR1DA/mb6pGcoHn5Z3u9kblDWbIbzd6JAbxtQE94/tZ7og+WxtCA/N/IPUoNEceWCV7PmeiT0wGf7j4pADjnyPomJy5BFGf7XeibYOQQEZGX7x5goagRnYNt5p6SmqBBo3jvR+gep+qEZ+LVI75h/8AMeqj/EOY9UGinP8Ac/1KiccDOcjpITg4H9z/APkVE92B/lx/mCDcj8T7RFlbu7Vs78jkvP8ARtpbiMCCNowwzBG9eg/Eezl9mAAyqNJywGI915zSslwENIvH25ri55MrYxznlZrMLReZ8pOLdxG0KI2m9JbiRjBnE7vZDR0tVpuIaxlRrmPa4PEwDta4ZHiqNCpdMyZgyTvBnLoow4/+d1m2dGOdVLg97GAYlzu61omDG07BAkrvND68WKzsFBhquAxdUufO7aYmV5hVtQGEGBMRGe/BDYzfBu4HoU8bePeUhzcex/8A6HZjkKxG+6PqtCxa12arAbUAJ2PlnmcF41ZbeWnvZRETMf3VqhVnEeCL1fLj71VPcUlyupdktTRerFwokd1j5LuBAPyhdUvS4s7njMrNAySdJaBZCIIQiCZHCuWP5TzCpq5YX5pU1gDPn6oZx8Qjcc/BRlZqPSEDxd6pMdin38ygvQUjDSOHi71KapkfD1RMGB/c71Qn2PokDudChB9R5gqRxnoFGR7eqKZOQtOPOfLJE/ahGf3uSpo3hIbefsjc1DcI2FII3exTfRG4cCgNTZH1QAz/AMm+6Zwxn7xwTGpjkeiJ8xgD4ICN5xH7PdRhsOB4hJx7wnYw+qGmwueCMhv9kjVJ7u/F2H8xVetVz3yz1C1X6KEQ1xAx4nHErk9L2l1nE1dtRuIBuhoIjHfgnfCsfNZ2u9N72tggMBM5zMYHouKr0G3O7fLuN0N8BtXR6Y0723cbltWVdA2Lg5rrJ63S/p+PLO7Ng1GGAS17gSZbGW7AbFYNhpggS5pLcWOxIJ3Ldp3QJOSzdLMBfTrNyxaeYxHv0Sl3Ppl1XTTC9s8yI6uimt7vEkk5nd5LRs+qzqjXXLjbt03jILwQZEjMYZcVQ0ixz6sNMDMnYPqun0RpunSpCm8vJky6ABwwndCLlPtV6XPLimsduXp6JukhxaSCYwc31XU6kmzMq3KzP9Un/Te8ywHY2Nh4qhpW2UrxIOeRyWWbSJwPIzkql893t3/E4uXj7O3V/wBe2pLH1T0oa9maXYvb3XcYyPRbC9TG7m3zPJhcMrjfwZJJJUhZCJMme8NBJwAEknIAISVWs1rS5xDWgSScAAqmr2sLLRVqMpjusa0ycC6TExsC4PWPWJ1pcQ3u0AYaPzn8xG1b/wANLPcNfDvObTMnPAn6rC8u8tT06rw9uG77d7ezHH2QyoqbsXc/YJ6jlTAd7PwQShDsfAeqNqRiaNn3vRdmmZn4BTInk0PYnggdZnHaNu9WUgE+0tqn8K7aR5oallIxnARzV5U7ZW2BLth7D/Htbh65qzSqXhKyqtC/ht2LR0Y2KY5kc4KcFWIShJwSVaIJCp22rHdGZVmvVugnyWW984lKhTtknGDh+IbkLGPADmguZwxjmrzDtOQEq7o2jDJ/MSY3DYFGvKmTRtqsiHCCARxghSW7RDXGWw13kfBUDQqUziJG8YhMnO60agNcHV7LPbTecwultTeGzkfJed1K5Dix7Sx4MFrsCCNhBXt9ntgKG26MoVxdrU6bxIPeaJ65rHk4Jn5j0ul/UMuGduU3HgemLdDQ0GMdiOow/wALAJc6WuG+Zy6L0nWP4RUa/eszzRdORBfS8BmOq4m26uWiw1LlqbeoxLalKXUscGgkgQeB81jlxXGOrHqMObLU/LOfVIABzgTzUItCK12phJunDZKqGoJWHa93HLGSSL10PEOxH3ksq3WZ9FwxJaflPseKu0LRBVu3N7Wk5u0CRzH35q8fDLN3HwxtJdTqA5RTd494Lt5XJfDnRxp2QPOb46N/uSuslejxTWMfJ9blMufKw6SGUlo5F1c5r1byyzXG4Go674ASV0RK5L4h0i6ztePwPk8jgo5LrGtOGS5zblbJZbzxOQyHLb4r0DU1gD3Dez0IXEaHqgiV2Op1b/qC3/1u8iFx4fyjq5t6sdU8xJG/0wQEpV8z+4qNrZXS5B03ZHipQZyUbRgFYpN2pwJGtjmpAghE1UR4ShFCYpkjrVLolZZdJU1rryY2BQtbKmqS2emScMz5DaVpNaGgAZBBZqUCTnHQbkZTkIpQuKJZ1vtOxqdoQ2ivedw9VCSk47k9KnJwxMwOe/koNLSs5f3cA0GXTt4LVags9G626PHjxTlOQhOWdbq/4QcPxHfwUle1bB1VKoZ8kUM20UCwyDgck9ltZJj+6u1mAth3y/eSq6J0fDxA7o27+an8qbdFuCG0saRDwCJBhwBGGRgprVaw0QM/RZ5ql2JV2pjgvijqxTdQNqs1JrarHA1OzEdoz8Ti0YSMDO6V5FTta+knNkEHEEEc14L8QdVjYbT3J7CpLqR3fmpnlI8CFjlhLXp9L1VxnbaqULStOpb+zpOf+KO6N5OAXIstKv0JfAOOIJjLg0LO8evNd96qWaj2T4aW5z7HdfMtf6iT5+q668uS1Isho2YB3zON4rpm1V1Yeo8Hl/nU95JRX0lbJovKoaQs4qMcx2IIhX3qtUCKUuq8ytVkfZKkASycDvG48Vu6t6dYy0Mqkw2HB+9oIz6wtvSVgFQEEA89q5G2aBLHSyZ3bR9V5ueOXFdz09XC4881fFds7Xiz3ovzJJwa8xzgYK8zWihh3vJ30XlppOa7EY9Fs6vNbUrBlR9xu2cz+kKZ1GWV1NIy6WYzdeoWAh7GvBlpEj6q2CoaFVkC6RAECNysNeM5C9CPPvsk19Pe3whuhUSYFU9IWi62BmVaDQAsfSTpN7PdwSpxA56v6Nph3eOQMDiVx+sesQszMINU/I2f9x4BW/h9rCX2W5UMva5/AwTek9Ss+6d2l9l7du2JShZo0nLssPNSP0jlhgtO6J1UlsrXRhmfJZLnSZ++antNe9JHTaFVSBx9jedy17FZrjcfmMT9AoNHWQEXznJjcNkq1aLQGjFE+werUAxOCzXWouk4gbOPFAaxcbx/wo31EAbio6lYMbefOfdG13BSWZl8AjH72qO0BrXXnd+phA2N5DYpu/wcNSsrnntKput2N3DipX20DuswGxVa9qLhGTR5qv2uCJNC+UzztKVLFvGT0UHaTwGZO5crp3X9lKWUAKj8sfkHFxGfIIuUns8cLl4jV1l1ws9iZequl5m7TZ3qj+Q2DicF4frjrhW0hVDnC5SbPZ0xjdnNxO1xgLTtWjqlqrOqOvPe4y47OW4BaVg1WpUjeqkF35WYnxdkPBROX6jpnBr3XIaJ1aqVSO6eW3mTsC7rQ2rTaTgXQSNg+UK3TtYAuUw0DcMuZOZKtWQEmSlu5e1WzGajpLG+BAWhTqrLsmS1LPRW2LkyWWFJTU6KStm0HNUFRquFqiexOpZ76ar2ixh4x67VovpqFzFFjTHLXpzdu0OYyDh5rCtGiwDhLeByXoFxQV7A14ghcfJ00vmO/i6u4+MnE0LVXpfI9+HGR0K1LLr3XaIe1rurVftOr2Hdx8isa12At+ZrhxLZHULls5eP065eHl9xqnXvbc5/24rasGulFzGd4tc4GQcCIMGZyXCGk3ZHWD0KHs27fPBPHqs57Tl0fHl6r0ajrhZiRNppCXXQC4BxdgLsFS6T05ZmsJdWpNOIF57RiMDE7l5wLHZ3fM138ppu8iENXVqzPAl5GJ+ekSGzmZaSt51W56YZdFJff+OC1j1mfVtlWoCX077hTxwDAcIGwbfFbGqGutSg8zRc9pj5SJ8wtmrqNQ/DVs55mqw9C1MzQXYmGGkeLXNKnLm15kaTg3NbdC74k4AtstQ75exsct6kp/EcF3eoVQ2McWOIO6FzdRztrW/fiqrqR3Qsvk5KnSR1zPiOy9HY1g3fLT5LptFaVpVocC66dpiB+ngV5PdIV6xacqUTLf8APNVj1WUvksujlnh7caoawRuwhYzqhc79I8zvK4JnxFrARcpkbAS4xyUL/iHaNjaQ8CfddPycK5fh8j0Vxw55rh9fviCywjs2Q+0uGDdlMHJz/YbVi2jXm1Oyc0ftaPdcvabIHvNR7Gue4y5z+85x3klL5OP0qdHn+a9A+Fusj69nq9o9xd2rnE/uxMRkF09vt1Nh71SmwR+JzZyXjNMlgIYQwbQ3ug8wFE+pvd9VP7/1GnxJvzXqVp1xszZmoXYYXATJ55LEtnxEYMKdMk73kAdAuDdVH6j5Jr/Bo4lH7mdP9jjxb2kta6tfuucWsE92mCAeZnHxVGnUYM2gn9Rw/pCzf4ofmJ4NClo06j/kbHE4lOY2+xcscfEab9KGIyG4Q1qGkXP3x0CmsOrb3YuBJ4ro7Fqy7atZgwy5GVZbNsC3dH6Ncdi17FoANzWzQsoGQWswc+WalYtGwMVpU6MKVrEQC0kY2hASRQnTJchMWqSE0JpV3U1E6krhahLEjUTTTQrjqaA0UtK7lYuQkA5qZ1FRmkp0qZKFp0NSf8zB4YLKtGpjD8jiOByXQlpSlZ5cWOXuNsebLH1XF2jU6oPlx5H6qm7QNVud8eBPmF6BeSJWGXSYV0Y9ZyR5vUszm5ud0KgqE/qPgvTHMBzAPRRPsFM5sZ0CzvRz8VrOuv5jy59d/wCU/wBKiNsf+U9CvT3aDoH/ALbOkKF+rVnP4OhcPdT8O/a/nT6eZG2v/KeiA2x/5T0XpL9U7P8AlP8AU/6qB+plmP4P9zvqnOkv2PnT6ecm01Py+QUT7S/aWjmWhekDUiy/+MJ26mWYf9pnQKp0qb1v9PLalrO2oz+oH0URqz+Jx/a2o72XrzNV7OMqbOgU7NB0hkxvRaTp4zvV2vG20CcqVd3g1g8yrLdE2h+DKLWj9Rc8+y9hZo5gya3opW2YDIDotJwxjeoyrySz6lWl2ZIHABq1LJ8NicXmeeK9KFFGLOtJgyvLa4+x6iUmZ4rZs2gabcmhbbbMpG0FXazudZ9KwgZAKyyzq0KaK4q0i1E2mjDUd1KEyMAnhPCSCMkkkgNCEkkk0nhNdSSQZi1DdSSQZi1CaaSSAE0QgNAJJJGA2cIDZ0kkjCbMhNnSSQewmgm7FJJA2bsUuwTpIGzdgn/hkkkA4syIWcJJIIQs4RCiEkkyEKSe4kkgHupXUkkAoShJJBGhKEkkAimSSQDFJJJAf//Z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2506"/>
            <a:ext cx="3474549" cy="145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657624" y="845244"/>
            <a:ext cx="6876753" cy="4108812"/>
            <a:chOff x="2497748" y="845244"/>
            <a:chExt cx="6876753" cy="4108812"/>
          </a:xfrm>
        </p:grpSpPr>
        <p:grpSp>
          <p:nvGrpSpPr>
            <p:cNvPr id="3" name="Group 2"/>
            <p:cNvGrpSpPr/>
            <p:nvPr/>
          </p:nvGrpSpPr>
          <p:grpSpPr>
            <a:xfrm>
              <a:off x="2497748" y="845244"/>
              <a:ext cx="6876753" cy="4108812"/>
              <a:chOff x="2433093" y="1268760"/>
              <a:chExt cx="6876753" cy="4108812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3093" y="1268760"/>
                <a:ext cx="6876753" cy="4108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Ευθύγραμμο βέλος σύνδεσης 7"/>
              <p:cNvCxnSpPr/>
              <p:nvPr/>
            </p:nvCxnSpPr>
            <p:spPr>
              <a:xfrm flipV="1">
                <a:off x="3935761" y="3640664"/>
                <a:ext cx="653931" cy="86845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2999656" y="4509121"/>
                <a:ext cx="280831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3200" dirty="0"/>
                  <a:t>Ελληνική φέτα</a:t>
                </a:r>
                <a:endParaRPr lang="en-US" sz="3200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411644" y="1154033"/>
              <a:ext cx="2808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dirty="0" smtClean="0"/>
                <a:t>Κατσικίσιο τυρί</a:t>
              </a:r>
              <a:endParaRPr lang="en-US" sz="3200" dirty="0"/>
            </a:p>
          </p:txBody>
        </p:sp>
        <p:cxnSp>
          <p:nvCxnSpPr>
            <p:cNvPr id="12" name="Ευθύγραμμο βέλος σύνδεσης 7"/>
            <p:cNvCxnSpPr/>
            <p:nvPr/>
          </p:nvCxnSpPr>
          <p:spPr>
            <a:xfrm flipH="1">
              <a:off x="6400800" y="1738808"/>
              <a:ext cx="415001" cy="77134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28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46008" y="1339611"/>
            <a:ext cx="4526455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Τα αγροτικά προϊόντα φυτικής και ζωικής προέλευσης αποτελούν τη βάση της ανθρώπινης διατροφής.</a:t>
            </a: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έλεγχος αυθεντικότητας και η ανίχνευση νοθείας των αγροτικών προϊόντων 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είναι 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απαραίτητα 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για: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l-GR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την 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ανάδειξη της αξίας 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τους.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την 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αποτροπή δόλιων πρακτικών και αθέμιτου 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ανταγωνισμού.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ην προστασία καταναλωτή και παραγωγού.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06" y="0"/>
            <a:ext cx="12128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Τα αγροτικά προϊόντα αποτελούν τη βάση της ανθρώπινης διατροφής  </a:t>
            </a:r>
            <a:endParaRPr lang="en-GB" sz="32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151967" y="1065564"/>
            <a:ext cx="7000674" cy="4781560"/>
            <a:chOff x="151967" y="1065564"/>
            <a:chExt cx="7000674" cy="4781560"/>
          </a:xfrm>
        </p:grpSpPr>
        <p:pic>
          <p:nvPicPr>
            <p:cNvPr id="2050" name="Picture 2" descr="An 's' shaped diagram illustrating a supply chain, starting at the top with agriculture: a farm, fields and grain. Working down the image to industry, pointing to a factory and lorry. Finally, the process snakes down to consumers, pointing to food products and a supermarket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67" y="1105120"/>
              <a:ext cx="5205419" cy="4742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0" b="2614"/>
            <a:stretch/>
          </p:blipFill>
          <p:spPr bwMode="auto">
            <a:xfrm>
              <a:off x="5420481" y="4717492"/>
              <a:ext cx="1730836" cy="1123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Image result for tomato plan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0481" y="1100021"/>
              <a:ext cx="1732160" cy="1085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Image result for tomato factor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86" b="6522"/>
            <a:stretch/>
          </p:blipFill>
          <p:spPr bwMode="auto">
            <a:xfrm>
              <a:off x="5420481" y="3568335"/>
              <a:ext cx="1732160" cy="108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Image result for tomato cultivation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81"/>
            <a:stretch/>
          </p:blipFill>
          <p:spPr bwMode="auto">
            <a:xfrm>
              <a:off x="5421805" y="2296621"/>
              <a:ext cx="1729512" cy="1160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6094989" y="2095632"/>
              <a:ext cx="383143" cy="2755881"/>
              <a:chOff x="10854995" y="2042049"/>
              <a:chExt cx="426720" cy="3265283"/>
            </a:xfrm>
          </p:grpSpPr>
          <p:sp>
            <p:nvSpPr>
              <p:cNvPr id="10" name="Down Arrow 9"/>
              <p:cNvSpPr/>
              <p:nvPr/>
            </p:nvSpPr>
            <p:spPr>
              <a:xfrm>
                <a:off x="10854995" y="2042049"/>
                <a:ext cx="426720" cy="408432"/>
              </a:xfrm>
              <a:prstGeom prst="downArrow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Down Arrow 18"/>
              <p:cNvSpPr/>
              <p:nvPr/>
            </p:nvSpPr>
            <p:spPr>
              <a:xfrm>
                <a:off x="10854995" y="3548829"/>
                <a:ext cx="426720" cy="408432"/>
              </a:xfrm>
              <a:prstGeom prst="downArrow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Down Arrow 19"/>
              <p:cNvSpPr/>
              <p:nvPr/>
            </p:nvSpPr>
            <p:spPr>
              <a:xfrm>
                <a:off x="10854995" y="4898900"/>
                <a:ext cx="426720" cy="408432"/>
              </a:xfrm>
              <a:prstGeom prst="downArrow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5674107" y="1065564"/>
              <a:ext cx="1224905" cy="33769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Πρώτη ύλη</a:t>
              </a:r>
              <a:endPara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81333" y="2337278"/>
              <a:ext cx="1210455" cy="33769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l-GR" dirty="0"/>
                <a:t>Παραγωγή</a:t>
              </a:r>
              <a:endParaRPr lang="en-GB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87923" y="3598046"/>
              <a:ext cx="1397276" cy="33769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Μεταποίηση</a:t>
              </a:r>
              <a:endPara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44051" y="4723090"/>
              <a:ext cx="1485016" cy="33769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l-GR" dirty="0"/>
                <a:t>Καταναλωτής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3129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991812" y="1"/>
            <a:ext cx="6208379" cy="839209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/>
              <a:t>Food Forensic -CSI </a:t>
            </a:r>
            <a:endParaRPr lang="el-GR" sz="34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8CFB88-4676-4C28-BBAF-A89C4E69B708}"/>
              </a:ext>
            </a:extLst>
          </p:cNvPr>
          <p:cNvGrpSpPr/>
          <p:nvPr/>
        </p:nvGrpSpPr>
        <p:grpSpPr>
          <a:xfrm>
            <a:off x="2146159" y="1138531"/>
            <a:ext cx="8023197" cy="4314601"/>
            <a:chOff x="346945" y="936183"/>
            <a:chExt cx="8023197" cy="4314601"/>
          </a:xfrm>
        </p:grpSpPr>
        <p:pic>
          <p:nvPicPr>
            <p:cNvPr id="1026" name="Picture 2" descr="https://encrypted-tbn1.gstatic.com/images?q=tbn:ANd9GcThPf7e8WvfRcPFCkgActeS_9u99V8w7brnqLzy1hemAJd9ND_c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45" y="3107659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710" y="3298159"/>
              <a:ext cx="2343151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491" y="3441033"/>
              <a:ext cx="2533651" cy="1809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5548" y="936183"/>
              <a:ext cx="2657475" cy="172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491" y="936183"/>
              <a:ext cx="2533651" cy="1809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95" y="936183"/>
              <a:ext cx="2105025" cy="158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9540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6489" y="1341439"/>
            <a:ext cx="1258887" cy="1006475"/>
          </a:xfrm>
        </p:spPr>
      </p:pic>
      <p:pic>
        <p:nvPicPr>
          <p:cNvPr id="8" name="Picture 4" descr="Corn Silk Zea Mays Silk CAS 84696-06-0 Stigmata Maidis Zea mays Stigmas and styles Corn stal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9038" y="5890760"/>
            <a:ext cx="1228725" cy="95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9703" name="TextBox 17"/>
          <p:cNvSpPr txBox="1">
            <a:spLocks noChangeArrowheads="1"/>
          </p:cNvSpPr>
          <p:nvPr/>
        </p:nvSpPr>
        <p:spPr bwMode="auto">
          <a:xfrm>
            <a:off x="7459664" y="1474789"/>
            <a:ext cx="2668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091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defTabSz="95091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defTabSz="950913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defTabSz="950913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defTabSz="95091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400" b="1">
                <a:solidFill>
                  <a:srgbClr val="002060"/>
                </a:solidFill>
              </a:rPr>
              <a:t>Safflower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400">
                <a:solidFill>
                  <a:srgbClr val="002060"/>
                </a:solidFill>
              </a:rPr>
              <a:t>(</a:t>
            </a:r>
            <a:r>
              <a:rPr lang="en-US" altLang="el-GR" sz="1400" i="1">
                <a:solidFill>
                  <a:srgbClr val="002060"/>
                </a:solidFill>
              </a:rPr>
              <a:t>Carthamus tinctorius </a:t>
            </a:r>
            <a:r>
              <a:rPr lang="en-US" altLang="el-GR" sz="1400">
                <a:solidFill>
                  <a:srgbClr val="002060"/>
                </a:solidFill>
              </a:rPr>
              <a:t>petals)</a:t>
            </a:r>
          </a:p>
        </p:txBody>
      </p:sp>
      <p:sp>
        <p:nvSpPr>
          <p:cNvPr id="29705" name="Ορθογώνιο 10"/>
          <p:cNvSpPr>
            <a:spLocks noChangeArrowheads="1"/>
          </p:cNvSpPr>
          <p:nvPr/>
        </p:nvSpPr>
        <p:spPr bwMode="auto">
          <a:xfrm>
            <a:off x="7559675" y="6173335"/>
            <a:ext cx="276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091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defTabSz="95091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defTabSz="950913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defTabSz="950913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defTabSz="95091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400" b="1">
                <a:solidFill>
                  <a:srgbClr val="002060"/>
                </a:solidFill>
              </a:rPr>
              <a:t>Corn stigmas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400">
                <a:solidFill>
                  <a:srgbClr val="002060"/>
                </a:solidFill>
              </a:rPr>
              <a:t>(</a:t>
            </a:r>
            <a:r>
              <a:rPr lang="en-US" altLang="el-GR" sz="1400" i="1">
                <a:solidFill>
                  <a:srgbClr val="002060"/>
                </a:solidFill>
              </a:rPr>
              <a:t>Zea mays</a:t>
            </a:r>
            <a:r>
              <a:rPr lang="en-US" altLang="el-GR" sz="1400">
                <a:solidFill>
                  <a:srgbClr val="002060"/>
                </a:solidFill>
              </a:rPr>
              <a:t>)</a:t>
            </a:r>
            <a:endParaRPr lang="el-GR" altLang="el-GR" sz="1400">
              <a:solidFill>
                <a:srgbClr val="002060"/>
              </a:solidFill>
            </a:endParaRPr>
          </a:p>
        </p:txBody>
      </p:sp>
      <p:pic>
        <p:nvPicPr>
          <p:cNvPr id="12" name="Picture 2" descr="http://www.savoryspiceshop.com/content/mercury_modules/cart/items/2/9/2/2920/turmeric-ground-thumbnail-fw400.jpg"/>
          <p:cNvPicPr preferRelativeResize="0">
            <a:picLocks noChangeArrowheads="1"/>
          </p:cNvPicPr>
          <p:nvPr/>
        </p:nvPicPr>
        <p:blipFill rotWithShape="1">
          <a:blip r:embed="rId5" cstate="print"/>
          <a:srcRect l="12197" r="7339"/>
          <a:stretch/>
        </p:blipFill>
        <p:spPr bwMode="auto">
          <a:xfrm>
            <a:off x="6249079" y="2374974"/>
            <a:ext cx="1208087" cy="95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9707" name="TextBox 21"/>
          <p:cNvSpPr txBox="1">
            <a:spLocks noChangeArrowheads="1"/>
          </p:cNvSpPr>
          <p:nvPr/>
        </p:nvSpPr>
        <p:spPr bwMode="auto">
          <a:xfrm>
            <a:off x="7571466" y="2636913"/>
            <a:ext cx="3108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091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defTabSz="95091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defTabSz="950913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defTabSz="950913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defTabSz="95091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400" b="1">
                <a:solidFill>
                  <a:srgbClr val="002060"/>
                </a:solidFill>
              </a:rPr>
              <a:t>Turmeric</a:t>
            </a:r>
            <a:r>
              <a:rPr lang="en-US" altLang="el-GR" sz="1400">
                <a:solidFill>
                  <a:srgbClr val="002060"/>
                </a:solidFill>
              </a:rPr>
              <a:t> (</a:t>
            </a:r>
            <a:r>
              <a:rPr lang="en-US" altLang="el-GR" sz="1400" i="1">
                <a:solidFill>
                  <a:srgbClr val="002060"/>
                </a:solidFill>
              </a:rPr>
              <a:t>Curcuma longa rhizomes</a:t>
            </a:r>
            <a:r>
              <a:rPr lang="en-US" altLang="el-GR" sz="1400">
                <a:solidFill>
                  <a:srgbClr val="002060"/>
                </a:solidFill>
              </a:rPr>
              <a:t>)</a:t>
            </a:r>
            <a:endParaRPr lang="el-GR" altLang="el-GR" sz="1400">
              <a:solidFill>
                <a:srgbClr val="002060"/>
              </a:solidFill>
            </a:endParaRPr>
          </a:p>
        </p:txBody>
      </p:sp>
      <p:pic>
        <p:nvPicPr>
          <p:cNvPr id="29708" name="Picture 8" descr="http://www.mdidea.com/products/proper/p022/CapejasmineFruitExtractCompre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08"/>
          <a:stretch>
            <a:fillRect/>
          </a:stretch>
        </p:blipFill>
        <p:spPr bwMode="auto">
          <a:xfrm>
            <a:off x="6269715" y="4818063"/>
            <a:ext cx="118745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TextBox 23"/>
          <p:cNvSpPr txBox="1">
            <a:spLocks noChangeArrowheads="1"/>
          </p:cNvSpPr>
          <p:nvPr/>
        </p:nvSpPr>
        <p:spPr bwMode="auto">
          <a:xfrm>
            <a:off x="7600040" y="5016500"/>
            <a:ext cx="3079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091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defTabSz="95091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defTabSz="950913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defTabSz="950913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defTabSz="95091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400" b="1">
                <a:solidFill>
                  <a:srgbClr val="002060"/>
                </a:solidFill>
              </a:rPr>
              <a:t>Gardenia</a:t>
            </a:r>
            <a:r>
              <a:rPr lang="en-US" altLang="el-GR" sz="1400">
                <a:solidFill>
                  <a:srgbClr val="002060"/>
                </a:solidFill>
              </a:rPr>
              <a:t> (</a:t>
            </a:r>
            <a:r>
              <a:rPr lang="en-US" altLang="el-GR" sz="1400" i="1">
                <a:solidFill>
                  <a:srgbClr val="002060"/>
                </a:solidFill>
              </a:rPr>
              <a:t>Gardenia jasminoides </a:t>
            </a:r>
            <a:r>
              <a:rPr lang="en-US" altLang="el-GR" sz="1400">
                <a:solidFill>
                  <a:srgbClr val="002060"/>
                </a:solidFill>
              </a:rPr>
              <a:t>seeds)</a:t>
            </a:r>
            <a:endParaRPr lang="el-GR" altLang="el-GR" sz="1400">
              <a:solidFill>
                <a:srgbClr val="002060"/>
              </a:solidFill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1713430" y="3998357"/>
            <a:ext cx="4198938" cy="1465943"/>
            <a:chOff x="323850" y="1611086"/>
            <a:chExt cx="4198938" cy="1465943"/>
          </a:xfrm>
        </p:grpSpPr>
        <p:pic>
          <p:nvPicPr>
            <p:cNvPr id="29700" name="Picture 2" descr="http://upload.wikimedia.org/wikipedia/commons/5/58/Saffron_and_other_spices_at_a_Turkish_market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24" b="58650"/>
            <a:stretch/>
          </p:blipFill>
          <p:spPr bwMode="auto">
            <a:xfrm>
              <a:off x="323850" y="1611086"/>
              <a:ext cx="4198938" cy="14659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Στρογγυλεμένο ορθογώνιο 2"/>
            <p:cNvSpPr/>
            <p:nvPr/>
          </p:nvSpPr>
          <p:spPr>
            <a:xfrm>
              <a:off x="323850" y="1636848"/>
              <a:ext cx="4198938" cy="1440181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3338651" y="-79902"/>
            <a:ext cx="5514698" cy="822778"/>
          </a:xfrm>
        </p:spPr>
        <p:txBody>
          <a:bodyPr/>
          <a:lstStyle/>
          <a:p>
            <a:pPr algn="ctr"/>
            <a:r>
              <a:rPr lang="el-GR" dirty="0"/>
              <a:t>Νοθεία στον κρόκο</a:t>
            </a:r>
          </a:p>
        </p:txBody>
      </p:sp>
      <p:pic>
        <p:nvPicPr>
          <p:cNvPr id="17" name="Picture 4" descr="P1000844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2690" y="3573016"/>
            <a:ext cx="1174750" cy="92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7586340" y="3592067"/>
            <a:ext cx="3093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5091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defTabSz="950913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defTabSz="950913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defTabSz="950913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defTabSz="95091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defTabSz="950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400" b="1" dirty="0">
                <a:solidFill>
                  <a:srgbClr val="002060"/>
                </a:solidFill>
              </a:rPr>
              <a:t>Marigold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400" dirty="0">
                <a:solidFill>
                  <a:srgbClr val="002060"/>
                </a:solidFill>
              </a:rPr>
              <a:t>(</a:t>
            </a:r>
            <a:r>
              <a:rPr lang="en-US" altLang="el-GR" sz="1400" i="1" dirty="0">
                <a:solidFill>
                  <a:srgbClr val="002060"/>
                </a:solidFill>
              </a:rPr>
              <a:t>Calendula officinalis petals</a:t>
            </a:r>
            <a:r>
              <a:rPr lang="en-US" altLang="el-GR" sz="1400" dirty="0">
                <a:solidFill>
                  <a:srgbClr val="002060"/>
                </a:solidFill>
              </a:rPr>
              <a:t>)</a:t>
            </a:r>
            <a:endParaRPr lang="el-GR" altLang="el-GR" sz="1400" dirty="0">
              <a:solidFill>
                <a:srgbClr val="002060"/>
              </a:solidFill>
            </a:endParaRPr>
          </a:p>
        </p:txBody>
      </p:sp>
      <p:grpSp>
        <p:nvGrpSpPr>
          <p:cNvPr id="2" name="Ομάδα 1"/>
          <p:cNvGrpSpPr/>
          <p:nvPr/>
        </p:nvGrpSpPr>
        <p:grpSpPr>
          <a:xfrm>
            <a:off x="1713269" y="1556793"/>
            <a:ext cx="4199260" cy="1476251"/>
            <a:chOff x="323528" y="3356992"/>
            <a:chExt cx="4199260" cy="1476251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2" r="10238"/>
            <a:stretch/>
          </p:blipFill>
          <p:spPr bwMode="auto">
            <a:xfrm>
              <a:off x="2668031" y="3508389"/>
              <a:ext cx="1854757" cy="119628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 descr="http://www.adimaria.co.uk/wp-content/themes/shopperpress/thumbs/saffron-powder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7" t="16381" r="18757" b="33714"/>
            <a:stretch/>
          </p:blipFill>
          <p:spPr bwMode="auto">
            <a:xfrm>
              <a:off x="654706" y="3558048"/>
              <a:ext cx="1797002" cy="95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Στρογγυλεμένο ορθογώνιο 21"/>
            <p:cNvSpPr/>
            <p:nvPr/>
          </p:nvSpPr>
          <p:spPr>
            <a:xfrm>
              <a:off x="323528" y="3356992"/>
              <a:ext cx="4198938" cy="1476251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07568" y="1268761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Authentic saffron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0992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/>
          <p:cNvGrpSpPr/>
          <p:nvPr/>
        </p:nvGrpSpPr>
        <p:grpSpPr>
          <a:xfrm>
            <a:off x="1387875" y="836967"/>
            <a:ext cx="9200226" cy="5040050"/>
            <a:chOff x="179512" y="1412776"/>
            <a:chExt cx="8568952" cy="38884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412776"/>
              <a:ext cx="8424936" cy="381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Ορθογώνιο 2"/>
            <p:cNvSpPr/>
            <p:nvPr/>
          </p:nvSpPr>
          <p:spPr>
            <a:xfrm>
              <a:off x="179512" y="4531857"/>
              <a:ext cx="648072" cy="7693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49246" y="13021"/>
            <a:ext cx="6493508" cy="842077"/>
          </a:xfrm>
        </p:spPr>
        <p:txBody>
          <a:bodyPr>
            <a:normAutofit/>
          </a:bodyPr>
          <a:lstStyle/>
          <a:p>
            <a:pPr algn="ctr"/>
            <a:r>
              <a:rPr lang="el-GR" b="1" i="1" dirty="0"/>
              <a:t>Πιστοποίηση κρόκου</a:t>
            </a:r>
          </a:p>
        </p:txBody>
      </p:sp>
      <p:cxnSp>
        <p:nvCxnSpPr>
          <p:cNvPr id="4" name="Ευθύγραμμο βέλος σύνδεσης 3"/>
          <p:cNvCxnSpPr>
            <a:cxnSpLocks/>
          </p:cNvCxnSpPr>
          <p:nvPr/>
        </p:nvCxnSpPr>
        <p:spPr>
          <a:xfrm flipH="1">
            <a:off x="6175899" y="1719651"/>
            <a:ext cx="570406" cy="918451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35648" y="1409193"/>
            <a:ext cx="255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Gardenia </a:t>
            </a:r>
            <a:r>
              <a:rPr lang="en-US" i="1" dirty="0" err="1"/>
              <a:t>jasminoides</a:t>
            </a:r>
            <a:r>
              <a:rPr lang="en-US" dirty="0"/>
              <a:t> L. </a:t>
            </a:r>
            <a:endParaRPr lang="el-GR" dirty="0"/>
          </a:p>
        </p:txBody>
      </p:sp>
      <p:cxnSp>
        <p:nvCxnSpPr>
          <p:cNvPr id="11" name="Ευθύγραμμο βέλος σύνδεσης 10"/>
          <p:cNvCxnSpPr>
            <a:cxnSpLocks/>
          </p:cNvCxnSpPr>
          <p:nvPr/>
        </p:nvCxnSpPr>
        <p:spPr>
          <a:xfrm flipH="1">
            <a:off x="6635648" y="3212977"/>
            <a:ext cx="540472" cy="28803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76121" y="2987660"/>
            <a:ext cx="172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Crocus </a:t>
            </a:r>
            <a:r>
              <a:rPr lang="en-US" i="1" dirty="0" err="1"/>
              <a:t>sativus</a:t>
            </a:r>
            <a:endParaRPr lang="el-GR" i="1" dirty="0"/>
          </a:p>
        </p:txBody>
      </p:sp>
      <p:sp>
        <p:nvSpPr>
          <p:cNvPr id="10" name="Ορθογώνιο 9"/>
          <p:cNvSpPr/>
          <p:nvPr/>
        </p:nvSpPr>
        <p:spPr>
          <a:xfrm>
            <a:off x="3647730" y="3861049"/>
            <a:ext cx="1152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Calendula </a:t>
            </a:r>
            <a:r>
              <a:rPr lang="en-US" i="1" dirty="0" err="1"/>
              <a:t>officinalis</a:t>
            </a:r>
            <a:endParaRPr lang="el-GR" dirty="0"/>
          </a:p>
        </p:txBody>
      </p:sp>
      <p:cxnSp>
        <p:nvCxnSpPr>
          <p:cNvPr id="14" name="Ευθύγραμμο βέλος σύνδεσης 13"/>
          <p:cNvCxnSpPr>
            <a:cxnSpLocks/>
          </p:cNvCxnSpPr>
          <p:nvPr/>
        </p:nvCxnSpPr>
        <p:spPr>
          <a:xfrm flipV="1">
            <a:off x="4703656" y="3322000"/>
            <a:ext cx="720080" cy="79121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Ορθογώνιο 14"/>
          <p:cNvSpPr/>
          <p:nvPr/>
        </p:nvSpPr>
        <p:spPr>
          <a:xfrm>
            <a:off x="2195244" y="2938249"/>
            <a:ext cx="1212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Carthamus</a:t>
            </a:r>
            <a:r>
              <a:rPr lang="en-US" i="1" dirty="0"/>
              <a:t> </a:t>
            </a:r>
            <a:r>
              <a:rPr lang="en-US" i="1" dirty="0" err="1"/>
              <a:t>tinctorius</a:t>
            </a:r>
            <a:endParaRPr lang="el-GR" dirty="0"/>
          </a:p>
        </p:txBody>
      </p:sp>
      <p:cxnSp>
        <p:nvCxnSpPr>
          <p:cNvPr id="18" name="Ευθύγραμμο βέλος σύνδεσης 17"/>
          <p:cNvCxnSpPr>
            <a:cxnSpLocks/>
          </p:cNvCxnSpPr>
          <p:nvPr/>
        </p:nvCxnSpPr>
        <p:spPr>
          <a:xfrm flipV="1">
            <a:off x="3302187" y="2711064"/>
            <a:ext cx="520505" cy="292167"/>
          </a:xfrm>
          <a:prstGeom prst="straightConnector1">
            <a:avLst/>
          </a:prstGeom>
          <a:ln w="28575">
            <a:solidFill>
              <a:srgbClr val="52E8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>
            <a:cxnSpLocks/>
            <a:stCxn id="20" idx="1"/>
          </p:cNvCxnSpPr>
          <p:nvPr/>
        </p:nvCxnSpPr>
        <p:spPr>
          <a:xfrm flipH="1">
            <a:off x="6635648" y="2006966"/>
            <a:ext cx="721900" cy="78062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/>
          <p:nvPr/>
        </p:nvCxnSpPr>
        <p:spPr>
          <a:xfrm flipV="1">
            <a:off x="5367725" y="3911465"/>
            <a:ext cx="307799" cy="304609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62865" y="411537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</a:t>
            </a:r>
            <a:endParaRPr lang="el-GR" dirty="0"/>
          </a:p>
        </p:txBody>
      </p:sp>
      <p:sp>
        <p:nvSpPr>
          <p:cNvPr id="20" name="TextBox 19"/>
          <p:cNvSpPr txBox="1"/>
          <p:nvPr/>
        </p:nvSpPr>
        <p:spPr>
          <a:xfrm>
            <a:off x="7357549" y="1798724"/>
            <a:ext cx="57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</a:t>
            </a:r>
            <a:endParaRPr lang="el-GR" dirty="0"/>
          </a:p>
        </p:txBody>
      </p:sp>
      <p:cxnSp>
        <p:nvCxnSpPr>
          <p:cNvPr id="21" name="Ευθύγραμμο βέλος σύνδεσης 20"/>
          <p:cNvCxnSpPr>
            <a:cxnSpLocks/>
          </p:cNvCxnSpPr>
          <p:nvPr/>
        </p:nvCxnSpPr>
        <p:spPr>
          <a:xfrm flipH="1">
            <a:off x="6895555" y="3582309"/>
            <a:ext cx="923986" cy="319821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19542" y="3377191"/>
            <a:ext cx="57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</a:t>
            </a:r>
            <a:endParaRPr lang="el-GR" dirty="0"/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 flipV="1">
            <a:off x="3627899" y="3032621"/>
            <a:ext cx="307799" cy="304609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177328" y="325579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</a:t>
            </a:r>
            <a:endParaRPr lang="el-GR" dirty="0"/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BD6D64AF-7B04-4A92-8D88-18817DF53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96" y="2243566"/>
            <a:ext cx="759665" cy="75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DD6B3F5B-098E-4748-AA38-27CA559BC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2931734"/>
            <a:ext cx="1189418" cy="89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CA22F-6001-4C41-8835-54C427A14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44" y="3902129"/>
            <a:ext cx="1185461" cy="889096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4D1B45A1-C372-4F47-BC2D-96A7BE37A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874" y="1146069"/>
            <a:ext cx="1212770" cy="90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60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64528" y="21723"/>
            <a:ext cx="6462944" cy="1010720"/>
          </a:xfrm>
        </p:spPr>
        <p:txBody>
          <a:bodyPr>
            <a:normAutofit/>
          </a:bodyPr>
          <a:lstStyle/>
          <a:p>
            <a:pPr algn="ctr"/>
            <a:r>
              <a:rPr lang="el-GR" b="1" i="1" dirty="0"/>
              <a:t>Ανίχνευση νοθείας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78" y="918585"/>
            <a:ext cx="803956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16280" y="3640081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25%</a:t>
            </a:r>
            <a:endParaRPr lang="el-GR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71392" y="1979541"/>
            <a:ext cx="94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0.5%</a:t>
            </a:r>
            <a:endParaRPr lang="el-GR" sz="2800" b="1" dirty="0"/>
          </a:p>
        </p:txBody>
      </p:sp>
      <p:cxnSp>
        <p:nvCxnSpPr>
          <p:cNvPr id="15" name="Ευθύγραμμο βέλος σύνδεσης 14"/>
          <p:cNvCxnSpPr/>
          <p:nvPr/>
        </p:nvCxnSpPr>
        <p:spPr>
          <a:xfrm flipH="1" flipV="1">
            <a:off x="4943872" y="2241151"/>
            <a:ext cx="576064" cy="405626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79776" y="2536437"/>
            <a:ext cx="792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1%</a:t>
            </a:r>
            <a:endParaRPr lang="el-GR" sz="2600" b="1" dirty="0"/>
          </a:p>
        </p:txBody>
      </p:sp>
      <p:cxnSp>
        <p:nvCxnSpPr>
          <p:cNvPr id="20" name="Ευθύγραμμο βέλος σύνδεσης 19"/>
          <p:cNvCxnSpPr/>
          <p:nvPr/>
        </p:nvCxnSpPr>
        <p:spPr>
          <a:xfrm flipH="1" flipV="1">
            <a:off x="4650941" y="2832338"/>
            <a:ext cx="716730" cy="53452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19736" y="304920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2%</a:t>
            </a:r>
            <a:endParaRPr lang="el-GR" sz="2400" b="1" dirty="0"/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 flipH="1" flipV="1">
            <a:off x="4286002" y="3413439"/>
            <a:ext cx="729878" cy="45747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55640" y="3438866"/>
            <a:ext cx="792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10%</a:t>
            </a:r>
            <a:endParaRPr lang="el-GR" sz="2200" b="1" dirty="0"/>
          </a:p>
        </p:txBody>
      </p:sp>
      <p:cxnSp>
        <p:nvCxnSpPr>
          <p:cNvPr id="28" name="Ευθύγραμμο βέλος σύνδεσης 27"/>
          <p:cNvCxnSpPr/>
          <p:nvPr/>
        </p:nvCxnSpPr>
        <p:spPr>
          <a:xfrm flipH="1" flipV="1">
            <a:off x="3517038" y="3644273"/>
            <a:ext cx="1292616" cy="66723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Ευθύγραμμο βέλος σύνδεσης 32"/>
          <p:cNvCxnSpPr/>
          <p:nvPr/>
        </p:nvCxnSpPr>
        <p:spPr>
          <a:xfrm flipH="1">
            <a:off x="7617218" y="4302960"/>
            <a:ext cx="1143079" cy="70527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868860" y="4072129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50%</a:t>
            </a:r>
            <a:endParaRPr lang="el-GR" sz="2400" b="1" dirty="0"/>
          </a:p>
        </p:txBody>
      </p:sp>
      <p:cxnSp>
        <p:nvCxnSpPr>
          <p:cNvPr id="37" name="Ευθύγραμμο βέλος σύνδεσης 36"/>
          <p:cNvCxnSpPr/>
          <p:nvPr/>
        </p:nvCxnSpPr>
        <p:spPr>
          <a:xfrm flipH="1">
            <a:off x="7538878" y="3906187"/>
            <a:ext cx="1077403" cy="64947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427019" y="318260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15%</a:t>
            </a:r>
            <a:endParaRPr lang="el-GR" sz="2400" b="1" dirty="0"/>
          </a:p>
        </p:txBody>
      </p:sp>
      <p:cxnSp>
        <p:nvCxnSpPr>
          <p:cNvPr id="41" name="Ευθύγραμμο βέλος σύνδεσης 40"/>
          <p:cNvCxnSpPr/>
          <p:nvPr/>
        </p:nvCxnSpPr>
        <p:spPr>
          <a:xfrm flipH="1">
            <a:off x="7383760" y="3510875"/>
            <a:ext cx="944488" cy="648071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159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59860" y="0"/>
            <a:ext cx="7472283" cy="1143000"/>
          </a:xfrm>
        </p:spPr>
        <p:txBody>
          <a:bodyPr>
            <a:noAutofit/>
          </a:bodyPr>
          <a:lstStyle/>
          <a:p>
            <a:pPr algn="ctr"/>
            <a:r>
              <a:rPr lang="el-GR" sz="4200" b="1" dirty="0"/>
              <a:t>Το πρώτο προϊόν  </a:t>
            </a:r>
            <a:br>
              <a:rPr lang="el-GR" sz="4200" b="1" dirty="0"/>
            </a:br>
            <a:r>
              <a:rPr lang="el-GR" sz="4200" b="1" dirty="0"/>
              <a:t>με πιστοποιητικό </a:t>
            </a:r>
            <a:r>
              <a:rPr lang="en-US" sz="4200" b="1" dirty="0"/>
              <a:t>DNA</a:t>
            </a:r>
            <a:endParaRPr lang="el-GR" sz="4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505272"/>
            <a:ext cx="401783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5720" y="4439782"/>
            <a:ext cx="63375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</a:rPr>
              <a:t>Ισπανικός μαύρος χοίρος  </a:t>
            </a:r>
            <a:r>
              <a:rPr lang="en-GB" sz="2400" b="1" dirty="0" err="1">
                <a:solidFill>
                  <a:sysClr val="windowText" lastClr="000000"/>
                </a:solidFill>
                <a:latin typeface="+mj-lt"/>
                <a:ea typeface="+mj-ea"/>
                <a:cs typeface="+mj-cs"/>
              </a:rPr>
              <a:t>Albarragena</a:t>
            </a:r>
            <a:r>
              <a:rPr lang="en-GB" sz="2400" b="1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</a:rPr>
              <a:t> </a:t>
            </a:r>
            <a:endParaRPr lang="en-US" sz="2400" b="1" dirty="0">
              <a:solidFill>
                <a:sysClr val="windowText" lastClr="000000"/>
              </a:solidFill>
              <a:latin typeface="+mj-lt"/>
              <a:ea typeface="+mj-ea"/>
              <a:cs typeface="+mj-cs"/>
            </a:endParaRP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b="1" u="sng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</a:rPr>
              <a:t>150 ευρώ το κιλό</a:t>
            </a:r>
          </a:p>
          <a:p>
            <a:pPr algn="ctr">
              <a:spcBef>
                <a:spcPct val="0"/>
              </a:spcBef>
            </a:pPr>
            <a:r>
              <a:rPr lang="el-GR" sz="2400" b="1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</a:rPr>
              <a:t>      </a:t>
            </a:r>
            <a:r>
              <a:rPr lang="en-US" sz="2400" b="1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2400" b="1" dirty="0" err="1">
                <a:solidFill>
                  <a:sysClr val="windowText" lastClr="000000"/>
                </a:solidFill>
                <a:latin typeface="+mj-lt"/>
                <a:ea typeface="+mj-ea"/>
                <a:cs typeface="+mj-cs"/>
              </a:rPr>
              <a:t>Albarragena</a:t>
            </a:r>
            <a:r>
              <a:rPr lang="en-US" sz="2400" b="1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</a:rPr>
              <a:t>” the first DNA-certified product in the world</a:t>
            </a:r>
            <a:endParaRPr lang="el-GR" sz="2400" b="1" dirty="0">
              <a:solidFill>
                <a:sysClr val="windowText" lastClr="000000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el-GR" sz="800" b="1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Ελληνικός μαύρος χοίρος </a:t>
            </a:r>
            <a:r>
              <a:rPr lang="en-US" sz="24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10-20</a:t>
            </a:r>
            <a:r>
              <a:rPr lang="el-GR" sz="24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ευρώ το κιλό</a:t>
            </a:r>
            <a:endParaRPr lang="en-US" sz="2400" b="1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l-GR" sz="24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70717"/>
            <a:ext cx="2664296" cy="166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3181350"/>
            <a:ext cx="137874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181351"/>
            <a:ext cx="2640021" cy="121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395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63E582-247C-498C-AEB3-D849642157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2215" y="1624816"/>
            <a:ext cx="9065786" cy="4149335"/>
          </a:xfrm>
          <a:prstGeom prst="rect">
            <a:avLst/>
          </a:prstGeom>
        </p:spPr>
      </p:pic>
      <p:pic>
        <p:nvPicPr>
          <p:cNvPr id="46" name="Εικόνα 2">
            <a:extLst>
              <a:ext uri="{FF2B5EF4-FFF2-40B4-BE49-F238E27FC236}">
                <a16:creationId xmlns:a16="http://schemas.microsoft.com/office/drawing/2014/main" id="{3CE363F0-C8B5-4954-826A-62A31D2F7F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35558" r="20577" b="30669"/>
          <a:stretch/>
        </p:blipFill>
        <p:spPr>
          <a:xfrm rot="412112">
            <a:off x="6786568" y="521861"/>
            <a:ext cx="3710130" cy="1112861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58D4DA65-EE01-4504-8AFE-E5AB21B9D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9265" y="429105"/>
            <a:ext cx="5530358" cy="774288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l-GR" sz="3600" b="1" dirty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  <a:t>ΑΓΡΟ-ΤΑΥΤΟΤΗΤΑ</a:t>
            </a:r>
          </a:p>
        </p:txBody>
      </p:sp>
    </p:spTree>
    <p:extLst>
      <p:ext uri="{BB962C8B-B14F-4D97-AF65-F5344CB8AC3E}">
        <p14:creationId xmlns:p14="http://schemas.microsoft.com/office/powerpoint/2010/main" val="8993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5399" y="0"/>
            <a:ext cx="5801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/>
              <a:t>Αρωματικά</a:t>
            </a:r>
            <a:r>
              <a:rPr lang="en-US" sz="3200" b="1" dirty="0"/>
              <a:t> </a:t>
            </a:r>
            <a:r>
              <a:rPr lang="el-GR" sz="3200" b="1" dirty="0"/>
              <a:t>φυτά: </a:t>
            </a:r>
            <a:r>
              <a:rPr lang="en-US" sz="3200" b="1" i="1" dirty="0" err="1"/>
              <a:t>trnL</a:t>
            </a:r>
            <a:r>
              <a:rPr lang="en-US" sz="3200" b="1" i="1" dirty="0"/>
              <a:t> </a:t>
            </a:r>
            <a:r>
              <a:rPr lang="en-US" sz="3200" b="1" dirty="0"/>
              <a:t>Barcoding</a:t>
            </a:r>
            <a:endParaRPr lang="el-GR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r="14764" b="27688"/>
          <a:stretch/>
        </p:blipFill>
        <p:spPr>
          <a:xfrm>
            <a:off x="391886" y="523220"/>
            <a:ext cx="8481195" cy="5862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4541" r="4981" b="4315"/>
          <a:stretch/>
        </p:blipFill>
        <p:spPr>
          <a:xfrm>
            <a:off x="8198254" y="4413535"/>
            <a:ext cx="3787345" cy="2314869"/>
          </a:xfrm>
          <a:prstGeom prst="snip2SameRect">
            <a:avLst>
              <a:gd name="adj1" fmla="val 46623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6455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3798" y="1"/>
            <a:ext cx="5324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/>
              <a:t>Αμπελόφυλλα</a:t>
            </a:r>
            <a:r>
              <a:rPr lang="en-US" sz="3200" b="1" dirty="0"/>
              <a:t>: </a:t>
            </a:r>
            <a:r>
              <a:rPr lang="en-US" sz="3200" b="1" i="1" dirty="0" err="1"/>
              <a:t>trnL</a:t>
            </a:r>
            <a:r>
              <a:rPr lang="en-US" sz="3200" b="1" dirty="0"/>
              <a:t> Barcoding</a:t>
            </a:r>
            <a:endParaRPr lang="el-GR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r="17792" b="41593"/>
          <a:stretch/>
        </p:blipFill>
        <p:spPr>
          <a:xfrm>
            <a:off x="348342" y="744263"/>
            <a:ext cx="7572836" cy="46905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2225C0-C9C7-4476-9D25-BDCB968791BC}"/>
              </a:ext>
            </a:extLst>
          </p:cNvPr>
          <p:cNvGrpSpPr/>
          <p:nvPr/>
        </p:nvGrpSpPr>
        <p:grpSpPr>
          <a:xfrm>
            <a:off x="7562306" y="4067033"/>
            <a:ext cx="4472940" cy="2735579"/>
            <a:chOff x="5540911" y="4715413"/>
            <a:chExt cx="3603089" cy="19869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9" t="8945" r="4464" b="3632"/>
            <a:stretch/>
          </p:blipFill>
          <p:spPr>
            <a:xfrm>
              <a:off x="7244862" y="4715413"/>
              <a:ext cx="1899138" cy="198696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CC0630-B5C5-44BF-AE64-A5226735A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2" t="20310" r="50514" b="3632"/>
            <a:stretch/>
          </p:blipFill>
          <p:spPr>
            <a:xfrm>
              <a:off x="5540911" y="4973712"/>
              <a:ext cx="1790701" cy="1728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66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06" t="3888" r="13333" b="6945"/>
          <a:stretch/>
        </p:blipFill>
        <p:spPr>
          <a:xfrm>
            <a:off x="6739527" y="2971807"/>
            <a:ext cx="4935860" cy="300077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124674" y="0"/>
            <a:ext cx="9942653" cy="538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dirty="0" smtClean="0">
                <a:latin typeface="+mn-lt"/>
              </a:rPr>
              <a:t>Ε</a:t>
            </a:r>
            <a:r>
              <a:rPr lang="el-GR" sz="3200" b="1" dirty="0" smtClean="0">
                <a:latin typeface="+mn-lt"/>
              </a:rPr>
              <a:t>σπεριδοειδή: </a:t>
            </a:r>
            <a:r>
              <a:rPr lang="en-GB" sz="3200" b="1" i="1" dirty="0" err="1">
                <a:latin typeface="+mn-lt"/>
              </a:rPr>
              <a:t>trn</a:t>
            </a:r>
            <a:r>
              <a:rPr lang="en-GB" sz="3200" b="1" dirty="0" err="1">
                <a:latin typeface="+mn-lt"/>
              </a:rPr>
              <a:t>L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smtClean="0">
                <a:latin typeface="+mn-lt"/>
              </a:rPr>
              <a:t>Barcoding</a:t>
            </a:r>
            <a:endParaRPr lang="el-GR" sz="3200" b="1" dirty="0">
              <a:latin typeface="+mn-lt"/>
            </a:endParaRPr>
          </a:p>
          <a:p>
            <a:pPr algn="ctr"/>
            <a:r>
              <a:rPr lang="el-GR" sz="3200" b="1" dirty="0" smtClean="0">
                <a:latin typeface="+mn-lt"/>
              </a:rPr>
              <a:t> </a:t>
            </a:r>
            <a:endParaRPr lang="el-GR" sz="32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t="52637" r="7285" b="29769"/>
          <a:stretch/>
        </p:blipFill>
        <p:spPr>
          <a:xfrm>
            <a:off x="6092891" y="793351"/>
            <a:ext cx="5980243" cy="1753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r="7285" b="47231"/>
          <a:stretch/>
        </p:blipFill>
        <p:spPr>
          <a:xfrm>
            <a:off x="70396" y="854686"/>
            <a:ext cx="5998357" cy="52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10574" y="4595830"/>
            <a:ext cx="4403343" cy="2803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25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trnL</a:t>
            </a:r>
            <a:endParaRPr lang="el-GR" sz="14925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812800"/>
            <a:ext cx="12192000" cy="6045200"/>
            <a:chOff x="0" y="-91440"/>
            <a:chExt cx="12192000" cy="6035045"/>
          </a:xfrm>
        </p:grpSpPr>
        <p:pic>
          <p:nvPicPr>
            <p:cNvPr id="3076" name="Picture 4" descr="C:\Users\Theo\Documents\Google Drive\Agro ID\Sequencings\trnL\AGRO-ID_trnL_Total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" y="-91440"/>
              <a:ext cx="5611091" cy="6035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0" y="7621"/>
              <a:ext cx="12192000" cy="679360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Όσπρια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84413"/>
              <a:ext cx="12192000" cy="551217"/>
            </a:xfrm>
            <a:prstGeom prst="rect">
              <a:avLst/>
            </a:prstGeom>
            <a:solidFill>
              <a:schemeClr val="bg2">
                <a:lumMod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Σιτηρά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235456"/>
              <a:ext cx="12192000" cy="656514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Αμπελόφυλλα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1884248"/>
              <a:ext cx="12192000" cy="254534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Ακρόδρυα</a:t>
              </a:r>
              <a:endParaRPr 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2138680"/>
              <a:ext cx="12192000" cy="1540210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Αρωματικά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3678890"/>
              <a:ext cx="12192000" cy="2262277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Εσπεριδοειδή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12192000" cy="538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i="1" dirty="0" err="1" smtClean="0">
                <a:latin typeface="+mn-lt"/>
              </a:rPr>
              <a:t>trn</a:t>
            </a:r>
            <a:r>
              <a:rPr lang="en-GB" sz="3200" b="1" dirty="0" err="1" smtClean="0">
                <a:latin typeface="+mn-lt"/>
              </a:rPr>
              <a:t>L</a:t>
            </a:r>
            <a:r>
              <a:rPr lang="el-GR" sz="3200" b="1" dirty="0" smtClean="0">
                <a:latin typeface="+mn-lt"/>
              </a:rPr>
              <a:t> </a:t>
            </a:r>
            <a:r>
              <a:rPr lang="en-GB" sz="3200" b="1" dirty="0" smtClean="0">
                <a:latin typeface="+mn-lt"/>
              </a:rPr>
              <a:t>Barcoding </a:t>
            </a:r>
            <a:r>
              <a:rPr lang="el-GR" sz="3200" b="1" dirty="0" smtClean="0">
                <a:latin typeface="+mn-lt"/>
              </a:rPr>
              <a:t>των φυτικών δειγμάτων της ΑΓΡΟΤΑΥΤΟΤΗΤΑΣ</a:t>
            </a:r>
            <a:endParaRPr lang="el-GR" sz="3200" b="1" dirty="0">
              <a:latin typeface="+mn-lt"/>
            </a:endParaRPr>
          </a:p>
          <a:p>
            <a:pPr algn="ctr"/>
            <a:r>
              <a:rPr lang="el-GR" sz="3200" b="1" dirty="0" smtClean="0">
                <a:latin typeface="+mn-lt"/>
              </a:rPr>
              <a:t> </a:t>
            </a:r>
            <a:endParaRPr lang="el-G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2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1" y="1090133"/>
            <a:ext cx="6451036" cy="483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735516" y="2019125"/>
            <a:ext cx="5299729" cy="29737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dirty="0" smtClean="0"/>
              <a:t>Η πιστοποίηση και ιχνηλασιμότητα τροφίμων είναι απαραίτητη δεδομένης της πολυπλοκότητας του Παγκόσμιου Σύστηματος Τροφίμων (</a:t>
            </a:r>
            <a:r>
              <a:rPr lang="en-GB" sz="1800" dirty="0" smtClean="0"/>
              <a:t>Global Food System</a:t>
            </a:r>
            <a:r>
              <a:rPr lang="el-GR" sz="1800" dirty="0" smtClean="0"/>
              <a:t>).</a:t>
            </a:r>
          </a:p>
          <a:p>
            <a:r>
              <a:rPr lang="el-GR" sz="1800" dirty="0" smtClean="0"/>
              <a:t>Αποτελεί άμεση προτεραιότητα εθνικού και τοπικού προγραμματισμού.</a:t>
            </a:r>
            <a:endParaRPr lang="en-US" sz="1800" dirty="0" smtClean="0"/>
          </a:p>
          <a:p>
            <a:r>
              <a:rPr lang="el-GR" sz="1800" dirty="0" smtClean="0"/>
              <a:t>Είναι βασικός μοχλός της ανάπτυξης του </a:t>
            </a:r>
            <a:r>
              <a:rPr lang="el-GR" sz="1800" dirty="0" err="1" smtClean="0"/>
              <a:t>αγροδιατροφικού</a:t>
            </a:r>
            <a:r>
              <a:rPr lang="el-GR" sz="1800" dirty="0" smtClean="0"/>
              <a:t> τομέα στην περιοχή. </a:t>
            </a:r>
          </a:p>
          <a:p>
            <a:r>
              <a:rPr lang="el-GR" sz="1800" dirty="0" smtClean="0"/>
              <a:t>Σύμφωνα με τον ΣΕΒΕ, ο </a:t>
            </a:r>
            <a:r>
              <a:rPr lang="el-GR" sz="1800" dirty="0" err="1" smtClean="0"/>
              <a:t>αγροδιατροφικός</a:t>
            </a:r>
            <a:r>
              <a:rPr lang="el-GR" sz="1800" dirty="0" smtClean="0"/>
              <a:t> τομέας αποτελεί το 91% του όγκου εξαγωγών της Περιφέρειας Βορείου Αιγαίου και 25% στην Κύπρο. </a:t>
            </a:r>
          </a:p>
          <a:p>
            <a:endParaRPr lang="el-GR" sz="1800" dirty="0" smtClean="0"/>
          </a:p>
          <a:p>
            <a:endParaRPr lang="el-GR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l-GR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13723" y="0"/>
            <a:ext cx="5964555" cy="538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dirty="0" smtClean="0">
                <a:latin typeface="+mn-lt"/>
              </a:rPr>
              <a:t>Ανάγκη πιστοποίησης προϊόντων</a:t>
            </a:r>
            <a:endParaRPr lang="el-G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326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F17C4BF-3EE3-45B7-9781-F1FCBF6A5F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6105" b="3284"/>
          <a:stretch/>
        </p:blipFill>
        <p:spPr>
          <a:xfrm>
            <a:off x="117590" y="462259"/>
            <a:ext cx="7341326" cy="63340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9743" y="0"/>
            <a:ext cx="4732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/>
              <a:t>Αμπελόφυλλα:</a:t>
            </a:r>
            <a:r>
              <a:rPr lang="en-US" sz="2800" b="1" dirty="0" smtClean="0"/>
              <a:t> </a:t>
            </a:r>
            <a:r>
              <a:rPr lang="en-US" sz="2800" b="1" i="1" dirty="0"/>
              <a:t>ITS2 </a:t>
            </a:r>
            <a:r>
              <a:rPr lang="en-US" sz="2800" b="1" dirty="0"/>
              <a:t>Barcoding</a:t>
            </a:r>
            <a:endParaRPr lang="el-GR" sz="2800" b="1" dirty="0"/>
          </a:p>
        </p:txBody>
      </p:sp>
      <p:pic>
        <p:nvPicPr>
          <p:cNvPr id="6" name="Εικόνα 4" descr="Εικόνα που περιέχει στιγμιότυπο οθόνη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DC7E9D2A-55A5-4911-87C3-D04D41593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7335422" y="1959428"/>
            <a:ext cx="4752177" cy="26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3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3">
            <a:extLst>
              <a:ext uri="{FF2B5EF4-FFF2-40B4-BE49-F238E27FC236}">
                <a16:creationId xmlns:a16="http://schemas.microsoft.com/office/drawing/2014/main" id="{8AC65DE7-6D03-4BCD-87E7-680C812425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6036" b="27960"/>
          <a:stretch/>
        </p:blipFill>
        <p:spPr>
          <a:xfrm>
            <a:off x="348573" y="602419"/>
            <a:ext cx="7697002" cy="49884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1132" y="0"/>
            <a:ext cx="430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/>
              <a:t>Όσπρια:</a:t>
            </a:r>
            <a:r>
              <a:rPr lang="en-US" sz="3200" b="1" dirty="0" smtClean="0"/>
              <a:t> </a:t>
            </a:r>
            <a:r>
              <a:rPr lang="en-US" sz="3200" b="1" i="1" dirty="0"/>
              <a:t>ITS2</a:t>
            </a:r>
            <a:r>
              <a:rPr lang="en-US" sz="3200" b="1" dirty="0"/>
              <a:t> Barcoding </a:t>
            </a:r>
            <a:endParaRPr lang="el-GR" sz="3200" b="1" dirty="0"/>
          </a:p>
        </p:txBody>
      </p:sp>
      <p:pic>
        <p:nvPicPr>
          <p:cNvPr id="2" name="Εικόνα 4" descr="Εικόνα που περιέχει στιγμιότυπο οθόνης, ζώο&#10;&#10;Η περιγραφή δημιουργήθηκε με υψηλή αξιοπιστία">
            <a:extLst>
              <a:ext uri="{FF2B5EF4-FFF2-40B4-BE49-F238E27FC236}">
                <a16:creationId xmlns:a16="http://schemas.microsoft.com/office/drawing/2014/main" id="{BEC870AA-7D03-49A6-91B3-9BB774166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9" b="26586"/>
          <a:stretch/>
        </p:blipFill>
        <p:spPr>
          <a:xfrm>
            <a:off x="8045575" y="2182578"/>
            <a:ext cx="3742161" cy="16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35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22" t="4269" r="10250" b="4765"/>
          <a:stretch/>
        </p:blipFill>
        <p:spPr>
          <a:xfrm>
            <a:off x="6624319" y="4060570"/>
            <a:ext cx="5043673" cy="26450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1601" y="538480"/>
            <a:ext cx="12090399" cy="4782917"/>
            <a:chOff x="-101599" y="661850"/>
            <a:chExt cx="11209609" cy="4434480"/>
          </a:xfrm>
        </p:grpSpPr>
        <p:pic>
          <p:nvPicPr>
            <p:cNvPr id="4" name="Εικόνα 10">
              <a:extLst>
                <a:ext uri="{FF2B5EF4-FFF2-40B4-BE49-F238E27FC236}">
                  <a16:creationId xmlns:a16="http://schemas.microsoft.com/office/drawing/2014/main" id="{E3B4DFBD-634A-4BF9-A289-F5A743B4E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1171" b="46514"/>
            <a:stretch/>
          </p:blipFill>
          <p:spPr>
            <a:xfrm>
              <a:off x="-101599" y="715190"/>
              <a:ext cx="5608319" cy="4381140"/>
            </a:xfrm>
            <a:prstGeom prst="rect">
              <a:avLst/>
            </a:prstGeom>
          </p:spPr>
        </p:pic>
        <p:pic>
          <p:nvPicPr>
            <p:cNvPr id="5" name="Εικόνα 10">
              <a:extLst>
                <a:ext uri="{FF2B5EF4-FFF2-40B4-BE49-F238E27FC236}">
                  <a16:creationId xmlns:a16="http://schemas.microsoft.com/office/drawing/2014/main" id="{E3B4DFBD-634A-4BF9-A289-F5A743B4E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t="53611" r="31171" b="10357"/>
            <a:stretch/>
          </p:blipFill>
          <p:spPr>
            <a:xfrm>
              <a:off x="5459008" y="661850"/>
              <a:ext cx="5649002" cy="2972890"/>
            </a:xfrm>
            <a:prstGeom prst="rect">
              <a:avLst/>
            </a:prstGeom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1124674" y="0"/>
            <a:ext cx="9942653" cy="538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dirty="0" smtClean="0">
                <a:latin typeface="+mn-lt"/>
              </a:rPr>
              <a:t>Ε</a:t>
            </a:r>
            <a:r>
              <a:rPr lang="el-GR" sz="3200" b="1" dirty="0" smtClean="0">
                <a:latin typeface="+mn-lt"/>
              </a:rPr>
              <a:t>σπεριδοειδή: </a:t>
            </a:r>
            <a:r>
              <a:rPr lang="en-GB" sz="3200" b="1" i="1" dirty="0" smtClean="0">
                <a:latin typeface="+mn-lt"/>
              </a:rPr>
              <a:t>ITS2</a:t>
            </a:r>
            <a:r>
              <a:rPr lang="en-GB" sz="3200" b="1" dirty="0" smtClean="0">
                <a:latin typeface="+mn-lt"/>
              </a:rPr>
              <a:t> Barcoding</a:t>
            </a:r>
            <a:endParaRPr lang="el-GR" sz="3200" b="1" dirty="0">
              <a:latin typeface="+mn-lt"/>
            </a:endParaRPr>
          </a:p>
          <a:p>
            <a:pPr algn="ctr"/>
            <a:r>
              <a:rPr lang="el-GR" sz="3200" b="1" dirty="0" smtClean="0">
                <a:latin typeface="+mn-lt"/>
              </a:rPr>
              <a:t> </a:t>
            </a:r>
            <a:endParaRPr lang="el-G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44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888273"/>
            <a:ext cx="12192001" cy="6626059"/>
            <a:chOff x="0" y="1733582"/>
            <a:chExt cx="9144000" cy="5670846"/>
          </a:xfrm>
        </p:grpSpPr>
        <p:pic>
          <p:nvPicPr>
            <p:cNvPr id="3" name="Picture 2" descr="ITS2_Tota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33582"/>
              <a:ext cx="4605852" cy="51435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645836" y="5015312"/>
              <a:ext cx="3440622" cy="238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25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ITS2</a:t>
              </a:r>
              <a:endParaRPr lang="el-GR" sz="14925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5467119"/>
              <a:ext cx="9144000" cy="771526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l-G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 algn="r"/>
              <a:endParaRPr lang="el-G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 algn="r"/>
              <a:r>
                <a:rPr lang="el-GR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Αμπελόφυλλα</a:t>
              </a:r>
              <a:endPara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3548095"/>
              <a:ext cx="9144000" cy="1509713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Αρωματικά</a:t>
              </a:r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733582"/>
              <a:ext cx="9144000" cy="181737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Εσπεριδοειδή</a:t>
              </a:r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5054140"/>
              <a:ext cx="9144000" cy="218394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Ακρόδρυα</a:t>
              </a:r>
              <a:endPara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5272534"/>
              <a:ext cx="9144000" cy="722384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l-GR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Όσπρια</a:t>
              </a:r>
              <a:endPara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236050"/>
              <a:ext cx="9144000" cy="633413"/>
            </a:xfrm>
            <a:prstGeom prst="rect">
              <a:avLst/>
            </a:prstGeom>
            <a:solidFill>
              <a:schemeClr val="bg2">
                <a:lumMod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l-GR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Σιτηρά</a:t>
              </a:r>
              <a:endPara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12192000" cy="538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i="1" dirty="0" smtClean="0">
                <a:latin typeface="+mn-lt"/>
              </a:rPr>
              <a:t>ITS2</a:t>
            </a:r>
            <a:r>
              <a:rPr lang="en-GB" sz="3200" b="1" dirty="0" smtClean="0">
                <a:latin typeface="+mn-lt"/>
              </a:rPr>
              <a:t> </a:t>
            </a:r>
            <a:r>
              <a:rPr lang="en-GB" sz="3200" b="1" dirty="0" smtClean="0">
                <a:latin typeface="+mn-lt"/>
              </a:rPr>
              <a:t>Barcoding </a:t>
            </a:r>
            <a:r>
              <a:rPr lang="el-GR" sz="3200" b="1" dirty="0" smtClean="0">
                <a:latin typeface="+mn-lt"/>
              </a:rPr>
              <a:t>των φυτικών δειγμάτων της ΑΓΡΟΤΑΥΤΟΤΗΤΑΣ</a:t>
            </a:r>
            <a:endParaRPr lang="el-GR" sz="3200" b="1" dirty="0">
              <a:latin typeface="+mn-lt"/>
            </a:endParaRPr>
          </a:p>
          <a:p>
            <a:pPr algn="ctr"/>
            <a:r>
              <a:rPr lang="el-GR" sz="3200" b="1" dirty="0" smtClean="0">
                <a:latin typeface="+mn-lt"/>
              </a:rPr>
              <a:t> </a:t>
            </a:r>
            <a:endParaRPr lang="el-G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4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942551" y="1790039"/>
          <a:ext cx="4904740" cy="16994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15060">
                  <a:extLst>
                    <a:ext uri="{9D8B030D-6E8A-4147-A177-3AD203B41FA5}">
                      <a16:colId xmlns:a16="http://schemas.microsoft.com/office/drawing/2014/main" val="1126485331"/>
                    </a:ext>
                  </a:extLst>
                </a:gridCol>
                <a:gridCol w="2021840">
                  <a:extLst>
                    <a:ext uri="{9D8B030D-6E8A-4147-A177-3AD203B41FA5}">
                      <a16:colId xmlns:a16="http://schemas.microsoft.com/office/drawing/2014/main" val="522691138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1929404418"/>
                    </a:ext>
                  </a:extLst>
                </a:gridCol>
              </a:tblGrid>
              <a:tr h="1952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 err="1">
                          <a:effectLst/>
                        </a:rPr>
                        <a:t>Εκκινητές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effectLst/>
                        </a:rPr>
                        <a:t>Αλληλουχίες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effectLst/>
                        </a:rPr>
                        <a:t>Περιγραφή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3010673"/>
                  </a:ext>
                </a:extLst>
              </a:tr>
              <a:tr h="225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CDLOOP_F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CCCAATCCTAACCCAACTTAGATACC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</a:rPr>
                        <a:t>Εξειδικευμένη ενίσχυση τμήματος της </a:t>
                      </a:r>
                      <a:r>
                        <a:rPr lang="el-GR" sz="1000" dirty="0" err="1">
                          <a:effectLst/>
                        </a:rPr>
                        <a:t>μιτοχονδριακής</a:t>
                      </a:r>
                      <a:r>
                        <a:rPr lang="el-GR" sz="1000" dirty="0">
                          <a:effectLst/>
                        </a:rPr>
                        <a:t> περιοχής </a:t>
                      </a:r>
                      <a:r>
                        <a:rPr lang="en-GB" sz="1000" dirty="0">
                          <a:effectLst/>
                        </a:rPr>
                        <a:t>D</a:t>
                      </a:r>
                      <a:r>
                        <a:rPr lang="el-GR" sz="1000" dirty="0">
                          <a:effectLst/>
                        </a:rPr>
                        <a:t>-</a:t>
                      </a:r>
                      <a:r>
                        <a:rPr lang="en-GB" sz="1000" dirty="0">
                          <a:effectLst/>
                        </a:rPr>
                        <a:t>Loop</a:t>
                      </a:r>
                      <a:r>
                        <a:rPr lang="el-GR" sz="1000" dirty="0">
                          <a:effectLst/>
                        </a:rPr>
                        <a:t> σε </a:t>
                      </a:r>
                      <a:r>
                        <a:rPr lang="el-GR" sz="1000" dirty="0" smtClean="0">
                          <a:effectLst/>
                        </a:rPr>
                        <a:t>αίγες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634370"/>
                  </a:ext>
                </a:extLst>
              </a:tr>
              <a:tr h="225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CDLOOP_R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TGTGTAGGCGAGCGGTGTAA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007227"/>
                  </a:ext>
                </a:extLst>
              </a:tr>
              <a:tr h="2256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ODLOOP_F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</a:rPr>
                        <a:t>ACTCCACAAGCCCACATAACA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</a:rPr>
                        <a:t>Εξειδικευμένη ενίσχυση τμήματος της </a:t>
                      </a:r>
                      <a:r>
                        <a:rPr lang="el-GR" sz="1000" dirty="0" err="1">
                          <a:effectLst/>
                        </a:rPr>
                        <a:t>μιτοχονδριακής</a:t>
                      </a:r>
                      <a:r>
                        <a:rPr lang="el-GR" sz="1000" dirty="0">
                          <a:effectLst/>
                        </a:rPr>
                        <a:t> περιοχής </a:t>
                      </a:r>
                      <a:r>
                        <a:rPr lang="en-GB" sz="1000" dirty="0">
                          <a:effectLst/>
                        </a:rPr>
                        <a:t>D</a:t>
                      </a:r>
                      <a:r>
                        <a:rPr lang="el-GR" sz="1000" dirty="0">
                          <a:effectLst/>
                        </a:rPr>
                        <a:t>-</a:t>
                      </a:r>
                      <a:r>
                        <a:rPr lang="en-GB" sz="1000" dirty="0">
                          <a:effectLst/>
                        </a:rPr>
                        <a:t>Loop</a:t>
                      </a:r>
                      <a:r>
                        <a:rPr lang="el-GR" sz="1000" dirty="0">
                          <a:effectLst/>
                        </a:rPr>
                        <a:t> σε πρόβατα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745967"/>
                  </a:ext>
                </a:extLst>
              </a:tr>
              <a:tr h="2256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ODLOOP_R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</a:rPr>
                        <a:t>GGGTTTATGAACGCTCATGTCC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396666"/>
                  </a:ext>
                </a:extLst>
              </a:tr>
              <a:tr h="2256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BosTaurus12S_F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</a:rPr>
                        <a:t>GTACTACTAGCAACAGCTTA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</a:rPr>
                        <a:t>Εξειδικευμένη ενίσχυση τμήματος του 12</a:t>
                      </a:r>
                      <a:r>
                        <a:rPr lang="en-GB" sz="1000" dirty="0">
                          <a:effectLst/>
                        </a:rPr>
                        <a:t>S</a:t>
                      </a:r>
                      <a:r>
                        <a:rPr lang="el-GR" sz="1000" dirty="0">
                          <a:effectLst/>
                        </a:rPr>
                        <a:t> γονιδίου σε βοοειδή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32847"/>
                  </a:ext>
                </a:extLst>
              </a:tr>
              <a:tr h="2256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BosTaurus12S_R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</a:rPr>
                        <a:t>GCTTGATTCTCTTGGTGTAGAG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1597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/>
              <a:t>ΕΞΕΙΔΙΚΕΥΜΕΝΟΙ </a:t>
            </a:r>
            <a:r>
              <a:rPr lang="el-GR" sz="3200" b="1" dirty="0"/>
              <a:t>ΕΚΚΙΝΗΤΕΣ ΓΙΑ ΤΗΝ </a:t>
            </a:r>
            <a:r>
              <a:rPr lang="en-GB" sz="3200" b="1" dirty="0"/>
              <a:t>HRM</a:t>
            </a:r>
            <a:r>
              <a:rPr lang="el-GR" sz="3200" b="1" dirty="0"/>
              <a:t> ΑΝΑΛΥΣΗ ΖΩΙΚΩΝ ΔΕΙΓΜΑΤΩΝ</a:t>
            </a:r>
          </a:p>
        </p:txBody>
      </p:sp>
      <p:pic>
        <p:nvPicPr>
          <p:cNvPr id="3078" name="Picture 6" descr="File:Domestic goat kid in capewe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905" y="1790039"/>
            <a:ext cx="2216455" cy="147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8847292" y="2216150"/>
            <a:ext cx="6026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3" idx="3"/>
            <a:endCxn id="1028" idx="1"/>
          </p:cNvCxnSpPr>
          <p:nvPr/>
        </p:nvCxnSpPr>
        <p:spPr>
          <a:xfrm>
            <a:off x="8847291" y="2639766"/>
            <a:ext cx="725832" cy="24791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5400000">
            <a:off x="7148142" y="4139416"/>
            <a:ext cx="1671559" cy="32218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922225" y="3233896"/>
            <a:ext cx="18357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/>
              <a:t>https://en.wikipedia.org/wiki/Goat</a:t>
            </a:r>
          </a:p>
        </p:txBody>
      </p:sp>
      <p:pic>
        <p:nvPicPr>
          <p:cNvPr id="1026" name="Picture 2" descr="https://upload.wikimedia.org/wikipedia/commons/thumb/0/0c/Cow_female_black_white.jpg/1280px-Cow_female_black_wh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51" y="4389054"/>
            <a:ext cx="1937177" cy="14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847291" y="10467928"/>
            <a:ext cx="868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https://en.wikipedia.org/wiki/Cattle</a:t>
            </a:r>
            <a:endParaRPr lang="en-GB" dirty="0"/>
          </a:p>
        </p:txBody>
      </p:sp>
      <p:pic>
        <p:nvPicPr>
          <p:cNvPr id="1028" name="Picture 4" descr="https://upload.wikimedia.org/wikipedia/commons/6/6e/Dolly_face_closeu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123" y="4398366"/>
            <a:ext cx="2157465" cy="14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922225" y="5759816"/>
            <a:ext cx="18998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/>
              <a:t>https://en.wikipedia.org/wiki/Sheep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28486" y="5829781"/>
            <a:ext cx="18870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/>
              <a:t>https://en.wikipedia.org/wiki/Cattle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6232" y="1536044"/>
            <a:ext cx="2848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Στο πλαίσιο του έργου της ΑΓΡΟΤΑΥΤΟΤΗΤΑΣ πραγματοποιήθηκαν αναλύσεις προϊόντων ζωικής προέλευσης από Β. Αιγαίο και Κύπρο με </a:t>
            </a:r>
            <a:r>
              <a:rPr lang="en-GB" sz="2000" dirty="0" smtClean="0"/>
              <a:t>HRM</a:t>
            </a:r>
            <a:r>
              <a:rPr lang="el-GR" sz="2000" dirty="0" smtClean="0"/>
              <a:t>, χρησιμοποιώντας εξειδικευμένους </a:t>
            </a:r>
            <a:r>
              <a:rPr lang="el-GR" sz="2000" dirty="0" err="1" smtClean="0"/>
              <a:t>εκκινητές</a:t>
            </a:r>
            <a:r>
              <a:rPr lang="el-GR" sz="2000" dirty="0" smtClean="0"/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0682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77" y="1418408"/>
            <a:ext cx="8453022" cy="4337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52607" y="3725039"/>
            <a:ext cx="39369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Γραφήματα </a:t>
            </a:r>
            <a:r>
              <a:rPr lang="el-G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κανονικοποιημένου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φθορισμού της HRM ανάλυσης δειγμάτων γάλακτος από την Κύπρο με εξειδικευμένους </a:t>
            </a:r>
            <a:r>
              <a:rPr lang="el-G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εκκινητές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για βοοειδή (BosTaurus12S), αίγες (CDLOOP) και πρόβατα (ODLOOP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HRM </a:t>
            </a:r>
            <a:r>
              <a:rPr lang="el-GR" sz="3200" b="1" dirty="0"/>
              <a:t>ανάλυση Γαλακτοκομικών προϊόντων 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16057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HRM </a:t>
            </a:r>
            <a:r>
              <a:rPr lang="el-GR" sz="3200" b="1" dirty="0"/>
              <a:t>ανάλυση </a:t>
            </a:r>
            <a:r>
              <a:rPr lang="el-GR" sz="3200" b="1" dirty="0" smtClean="0"/>
              <a:t>τυροκομικών προϊόντων </a:t>
            </a:r>
            <a:endParaRPr lang="el-GR" sz="3200" b="1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15" y="971526"/>
            <a:ext cx="8373981" cy="4044678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93589" y="5402955"/>
            <a:ext cx="5204822" cy="9939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l-GR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Αιγινά</a:t>
            </a:r>
            <a:r>
              <a:rPr lang="el-GR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χαλούμια έχουν περιεκτικότητα σε </a:t>
            </a:r>
            <a:r>
              <a:rPr lang="el-GR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αγελαδινό</a:t>
            </a:r>
            <a:r>
              <a:rPr lang="el-GR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γάλα</a:t>
            </a:r>
            <a:endParaRPr lang="en-GB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203440" y="2922745"/>
            <a:ext cx="1076960" cy="1070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74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93" y="836729"/>
            <a:ext cx="8139615" cy="5841162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950768" y="1283692"/>
            <a:ext cx="2775949" cy="19159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l-GR"/>
            </a:defPPr>
            <a:lvl1pPr algn="ctr">
              <a:lnSpc>
                <a:spcPct val="107000"/>
              </a:lnSpc>
              <a:spcAft>
                <a:spcPts val="0"/>
              </a:spcAft>
              <a:defRPr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l-GR" sz="2800" dirty="0" err="1" smtClean="0"/>
              <a:t>Αιγινό</a:t>
            </a:r>
            <a:r>
              <a:rPr lang="el-GR" sz="2800" dirty="0" smtClean="0"/>
              <a:t> μαστέλο περιέχει γενετικό υλικό από πρόβατο</a:t>
            </a:r>
            <a:endParaRPr lang="en-GB" sz="2800" dirty="0"/>
          </a:p>
        </p:txBody>
      </p:sp>
      <p:sp>
        <p:nvSpPr>
          <p:cNvPr id="6" name="Oval 5"/>
          <p:cNvSpPr/>
          <p:nvPr/>
        </p:nvSpPr>
        <p:spPr>
          <a:xfrm>
            <a:off x="4077855" y="5755641"/>
            <a:ext cx="548640" cy="5562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471" y="2237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HRM </a:t>
            </a:r>
            <a:r>
              <a:rPr lang="el-GR" sz="3200" b="1" dirty="0"/>
              <a:t>ανάλυση </a:t>
            </a:r>
            <a:r>
              <a:rPr lang="el-GR" sz="3200" b="1" dirty="0" smtClean="0"/>
              <a:t>τυροκομικών προϊόντων 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33211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2709"/>
            <a:ext cx="12192000" cy="53236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148532" y="0"/>
            <a:ext cx="11894936" cy="751992"/>
            <a:chOff x="30364" y="0"/>
            <a:chExt cx="11894936" cy="7519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91A052-8100-4517-867F-2E713D3D3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64" y="0"/>
              <a:ext cx="1493636" cy="751992"/>
            </a:xfrm>
            <a:prstGeom prst="rect">
              <a:avLst/>
            </a:prstGeom>
          </p:spPr>
        </p:pic>
        <p:pic>
          <p:nvPicPr>
            <p:cNvPr id="7" name="Picture 2" descr="http://www2.inab.certh.gr/wp-content/uploads/2016/11/rsz_inab-logo_eng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0"/>
              <a:ext cx="12573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" y="772675"/>
            <a:ext cx="1195687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https://toronto.citynews.ca/2014/02/27/heinz-announces-preliminary-deal-for-leamington-tomato-plant/</a:t>
            </a:r>
          </a:p>
          <a:p>
            <a:endParaRPr lang="en-GB" sz="1400" dirty="0"/>
          </a:p>
          <a:p>
            <a:r>
              <a:rPr lang="en-GB" sz="1400" dirty="0" smtClean="0"/>
              <a:t>http://www.bigbusiness.gr/index.php/epixeiriseis/emporio/6768-idiaitera-thetika-aksiologei-o-ellinas-katanalotis-tin-agorastiki-empeiria-sta-soyper-market</a:t>
            </a:r>
          </a:p>
          <a:p>
            <a:endParaRPr lang="en-GB" sz="1400" dirty="0" smtClean="0"/>
          </a:p>
          <a:p>
            <a:r>
              <a:rPr lang="en-GB" sz="1400" dirty="0" smtClean="0"/>
              <a:t>http://farmbizafrica.com/profit-boosters/176-off-season-kisii-farmers-earn-sh750-000-am-month-on-tomato-cultivation</a:t>
            </a:r>
            <a:endParaRPr lang="el-GR" sz="1400" dirty="0" smtClean="0"/>
          </a:p>
          <a:p>
            <a:endParaRPr lang="el-GR" sz="1400" dirty="0"/>
          </a:p>
          <a:p>
            <a:r>
              <a:rPr lang="en-GB" sz="1400" dirty="0" smtClean="0"/>
              <a:t>https://www.futurelearn.com/courses/explore-how-farmers-produce-food-sustainably/0/steps/60769</a:t>
            </a:r>
          </a:p>
          <a:p>
            <a:endParaRPr lang="en-GB" sz="1400" dirty="0"/>
          </a:p>
          <a:p>
            <a:r>
              <a:rPr lang="en-GB" sz="1400" dirty="0" smtClean="0"/>
              <a:t>https://www.pinterest.com/pin/18225573461892377/</a:t>
            </a:r>
          </a:p>
          <a:p>
            <a:endParaRPr lang="en-GB" sz="1400" dirty="0" smtClean="0"/>
          </a:p>
          <a:p>
            <a:r>
              <a:rPr lang="en-GB" sz="1400" dirty="0" smtClean="0"/>
              <a:t>https</a:t>
            </a:r>
            <a:r>
              <a:rPr lang="en-GB" sz="1400" dirty="0"/>
              <a:t>://illicittrade.com/infographics/can-you-trust-what-you-eat/</a:t>
            </a:r>
            <a:endParaRPr lang="en-GB" sz="1400" dirty="0" smtClean="0"/>
          </a:p>
          <a:p>
            <a:endParaRPr lang="en-GB" sz="1400" dirty="0"/>
          </a:p>
          <a:p>
            <a:r>
              <a:rPr lang="en-GB" sz="1400" dirty="0" smtClean="0"/>
              <a:t>https://thesourcebulkfoods.com.au/shop/beans-pulses/navy-beans/</a:t>
            </a:r>
          </a:p>
          <a:p>
            <a:endParaRPr lang="en-GB" sz="1400" dirty="0"/>
          </a:p>
          <a:p>
            <a:r>
              <a:rPr lang="en-GB" sz="1400" dirty="0" smtClean="0"/>
              <a:t>https://www.readersdigest.ca/food/healthy-food/why-europeans-dont-refrigerate-eggs/</a:t>
            </a:r>
          </a:p>
          <a:p>
            <a:endParaRPr lang="en-GB" sz="1400" dirty="0"/>
          </a:p>
          <a:p>
            <a:r>
              <a:rPr lang="en-GB" sz="1400" dirty="0" smtClean="0"/>
              <a:t>https://en.wikipedia.org/wiki/Potato</a:t>
            </a:r>
          </a:p>
          <a:p>
            <a:endParaRPr lang="en-GB" sz="1400" dirty="0"/>
          </a:p>
          <a:p>
            <a:r>
              <a:rPr lang="en-GB" sz="1400" dirty="0" smtClean="0"/>
              <a:t>https://www.ted.com/playlists/357/how_does_dna_work</a:t>
            </a:r>
            <a:endParaRPr lang="el-GR" sz="1400" dirty="0" smtClean="0"/>
          </a:p>
          <a:p>
            <a:endParaRPr lang="el-GR" sz="1400" dirty="0" smtClean="0"/>
          </a:p>
          <a:p>
            <a:r>
              <a:rPr lang="en-GB" sz="1400" dirty="0" smtClean="0"/>
              <a:t>https://en.wikipedia.org/wiki/Selective_breeding#/media/File:Carrots_of_many_colors.jpg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24674" y="0"/>
            <a:ext cx="9942653" cy="538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dirty="0" smtClean="0">
                <a:latin typeface="+mn-lt"/>
              </a:rPr>
              <a:t>Πηγές εικόνων</a:t>
            </a:r>
            <a:endParaRPr lang="el-G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495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2183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ysClr val="windowText" lastClr="000000"/>
                </a:solidFill>
                <a:latin typeface="+mn-lt"/>
              </a:rPr>
              <a:t>Προβλήματα της ανταγωνιστικότητας των αγροτικών προϊόντων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973" y="1507286"/>
            <a:ext cx="8507288" cy="4525963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Έλλειψη τυποποίησης</a:t>
            </a:r>
          </a:p>
          <a:p>
            <a:r>
              <a:rPr lang="el-GR" dirty="0"/>
              <a:t>Έλλειψη πιστοποίησης</a:t>
            </a:r>
          </a:p>
          <a:p>
            <a:r>
              <a:rPr lang="el-GR" dirty="0"/>
              <a:t>Λαθρεμπόριο</a:t>
            </a:r>
          </a:p>
          <a:p>
            <a:r>
              <a:rPr lang="el-GR" dirty="0"/>
              <a:t>Αθέμιτος ανταγωνισμός</a:t>
            </a:r>
          </a:p>
          <a:p>
            <a:r>
              <a:rPr lang="el-GR" dirty="0"/>
              <a:t>Παράνομες </a:t>
            </a:r>
            <a:r>
              <a:rPr lang="el-GR" dirty="0" err="1"/>
              <a:t>ελληνοποιήσεις</a:t>
            </a:r>
            <a:r>
              <a:rPr lang="el-GR" dirty="0"/>
              <a:t> </a:t>
            </a:r>
          </a:p>
          <a:p>
            <a:r>
              <a:rPr lang="el-GR" dirty="0"/>
              <a:t>Προσθήκη μεταποιητικής αξίας 57% χαμηλότερη </a:t>
            </a:r>
          </a:p>
          <a:p>
            <a:r>
              <a:rPr lang="el-GR" dirty="0"/>
              <a:t>Απαραίτητη η καθιέρωση ενός σήματος ποιότητας</a:t>
            </a:r>
          </a:p>
          <a:p>
            <a:pPr marL="0" indent="0">
              <a:buNone/>
            </a:pPr>
            <a:r>
              <a:rPr lang="el-GR" dirty="0"/>
              <a:t> 	</a:t>
            </a:r>
          </a:p>
          <a:p>
            <a:pPr marL="0" indent="0">
              <a:buNone/>
            </a:pPr>
            <a:r>
              <a:rPr lang="el-GR" dirty="0"/>
              <a:t>                                      </a:t>
            </a:r>
            <a:r>
              <a:rPr lang="el-GR" sz="3200" dirty="0" smtClean="0"/>
              <a:t>Πιστοποίηση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Right Arrow 3"/>
          <p:cNvSpPr/>
          <p:nvPr/>
        </p:nvSpPr>
        <p:spPr>
          <a:xfrm>
            <a:off x="6237637" y="1934452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6958246" y="1507285"/>
            <a:ext cx="3437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Χαμηλή </a:t>
            </a:r>
          </a:p>
          <a:p>
            <a:r>
              <a:rPr lang="el-GR" sz="3200" dirty="0"/>
              <a:t>Προστιθέμενη αξία </a:t>
            </a:r>
          </a:p>
        </p:txBody>
      </p:sp>
      <p:sp>
        <p:nvSpPr>
          <p:cNvPr id="7" name="Right Brace 6"/>
          <p:cNvSpPr/>
          <p:nvPr/>
        </p:nvSpPr>
        <p:spPr>
          <a:xfrm>
            <a:off x="5661573" y="1507285"/>
            <a:ext cx="396044" cy="11423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Down Arrow 5"/>
          <p:cNvSpPr/>
          <p:nvPr/>
        </p:nvSpPr>
        <p:spPr>
          <a:xfrm>
            <a:off x="5723566" y="4800932"/>
            <a:ext cx="272057" cy="495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55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690" t="1625" r="15108" b="3876"/>
          <a:stretch/>
        </p:blipFill>
        <p:spPr>
          <a:xfrm>
            <a:off x="2117571" y="719908"/>
            <a:ext cx="8419801" cy="594338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1999" cy="538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dirty="0" smtClean="0">
                <a:latin typeface="+mn-lt"/>
              </a:rPr>
              <a:t>Τα 15 πιο συνήθη τρόφιμα που αποτελούν αντικείμενο νοθείας</a:t>
            </a:r>
            <a:endParaRPr lang="el-GR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742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2191999" cy="538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dirty="0" smtClean="0">
                <a:latin typeface="+mn-lt"/>
              </a:rPr>
              <a:t>Παραδείγματα</a:t>
            </a:r>
            <a:r>
              <a:rPr lang="en-GB" sz="3200" b="1" dirty="0" smtClean="0">
                <a:latin typeface="+mn-lt"/>
              </a:rPr>
              <a:t> </a:t>
            </a:r>
            <a:r>
              <a:rPr lang="el-GR" sz="3200" b="1" dirty="0" smtClean="0">
                <a:latin typeface="+mn-lt"/>
              </a:rPr>
              <a:t>παράνομων </a:t>
            </a:r>
            <a:r>
              <a:rPr lang="el-GR" sz="3200" b="1" dirty="0" err="1" smtClean="0">
                <a:latin typeface="+mn-lt"/>
              </a:rPr>
              <a:t>ελληνοποιήσεων</a:t>
            </a:r>
            <a:r>
              <a:rPr lang="el-GR" sz="3200" b="1" dirty="0" smtClean="0">
                <a:latin typeface="+mn-lt"/>
              </a:rPr>
              <a:t> </a:t>
            </a:r>
            <a:endParaRPr lang="el-GR" sz="32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247" y="925338"/>
            <a:ext cx="37214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To 30%</a:t>
            </a:r>
            <a:r>
              <a:rPr lang="el-GR" dirty="0" smtClean="0"/>
              <a:t> </a:t>
            </a:r>
            <a:r>
              <a:rPr lang="el-GR" dirty="0"/>
              <a:t>των αυγών που πωλούνται ως ελληνικά προέρχονται από την  Τουρκία και τη </a:t>
            </a:r>
            <a:r>
              <a:rPr lang="el-GR" dirty="0" smtClean="0"/>
              <a:t>Βουλγαρία</a:t>
            </a:r>
            <a:r>
              <a:rPr lang="en-GB" dirty="0" smtClean="0"/>
              <a:t>.</a:t>
            </a:r>
            <a:r>
              <a:rPr lang="el-GR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T</a:t>
            </a:r>
            <a:r>
              <a:rPr lang="el-GR" dirty="0" smtClean="0"/>
              <a:t>ο </a:t>
            </a:r>
            <a:r>
              <a:rPr lang="el-GR" dirty="0"/>
              <a:t>30% – 40% της πατάτας που </a:t>
            </a:r>
            <a:r>
              <a:rPr lang="el-GR" dirty="0" smtClean="0"/>
              <a:t>διακινείται</a:t>
            </a:r>
            <a:r>
              <a:rPr lang="en-GB" dirty="0" smtClean="0"/>
              <a:t> </a:t>
            </a:r>
            <a:r>
              <a:rPr lang="el-GR" dirty="0" smtClean="0"/>
              <a:t>ως </a:t>
            </a:r>
            <a:r>
              <a:rPr lang="el-GR" dirty="0"/>
              <a:t>ελληνική ή κυπριακή είναι </a:t>
            </a:r>
            <a:r>
              <a:rPr lang="el-GR" dirty="0" smtClean="0"/>
              <a:t>Αιγυπτιακής προέλευσης</a:t>
            </a:r>
            <a:r>
              <a:rPr lang="en-GB" dirty="0" smtClean="0"/>
              <a:t>.</a:t>
            </a:r>
            <a:endParaRPr lang="el-G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To </a:t>
            </a:r>
            <a:r>
              <a:rPr lang="el-GR" dirty="0" smtClean="0"/>
              <a:t>90</a:t>
            </a:r>
            <a:r>
              <a:rPr lang="el-GR" dirty="0"/>
              <a:t>% </a:t>
            </a:r>
            <a:r>
              <a:rPr lang="el-GR" dirty="0" smtClean="0"/>
              <a:t>των οσπρίων είναι </a:t>
            </a:r>
            <a:r>
              <a:rPr lang="el-GR" dirty="0"/>
              <a:t>εισαγόμενα.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88" y="1081431"/>
            <a:ext cx="3825206" cy="2550137"/>
          </a:xfrm>
          <a:prstGeom prst="rect">
            <a:avLst/>
          </a:prstGeom>
        </p:spPr>
      </p:pic>
      <p:pic>
        <p:nvPicPr>
          <p:cNvPr id="4098" name="Picture 2" descr="Image result for pota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97" y="3780982"/>
            <a:ext cx="3825206" cy="248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70466" y="6488668"/>
            <a:ext cx="1621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l-GR" dirty="0" smtClean="0"/>
              <a:t>(Στοιχεία 2015)</a:t>
            </a:r>
            <a:endParaRPr lang="el-GR" dirty="0"/>
          </a:p>
        </p:txBody>
      </p:sp>
      <p:pic>
        <p:nvPicPr>
          <p:cNvPr id="4102" name="Picture 6" descr="Why Europeans don't refrigerate eg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56" y="3780982"/>
            <a:ext cx="3314109" cy="248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76836" y="548640"/>
            <a:ext cx="8438329" cy="347501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820000"/>
                </a:solidFill>
              </a:rPr>
              <a:t> </a:t>
            </a:r>
            <a:r>
              <a:rPr lang="el-GR" sz="4000" b="1" dirty="0" smtClean="0">
                <a:solidFill>
                  <a:srgbClr val="820000"/>
                </a:solidFill>
              </a:rPr>
              <a:t>Οι τεχνολογίες </a:t>
            </a:r>
            <a:r>
              <a:rPr lang="el-GR" sz="4000" b="1" dirty="0">
                <a:solidFill>
                  <a:srgbClr val="820000"/>
                </a:solidFill>
              </a:rPr>
              <a:t>του </a:t>
            </a:r>
            <a:r>
              <a:rPr lang="en-US" sz="4000" b="1" dirty="0">
                <a:solidFill>
                  <a:srgbClr val="820000"/>
                </a:solidFill>
              </a:rPr>
              <a:t>DNA </a:t>
            </a:r>
            <a:r>
              <a:rPr lang="el-GR" sz="4000" b="1" dirty="0" smtClean="0">
                <a:solidFill>
                  <a:srgbClr val="820000"/>
                </a:solidFill>
              </a:rPr>
              <a:t>προσφέρουν </a:t>
            </a:r>
            <a:r>
              <a:rPr lang="el-GR" sz="4000" b="1" dirty="0">
                <a:solidFill>
                  <a:srgbClr val="820000"/>
                </a:solidFill>
              </a:rPr>
              <a:t>τη δυνατότητα ιχνηλασιμότητας και πιστοποίησης ειδών ή προέλευσης των συστατικών που περιέχονται </a:t>
            </a:r>
            <a:r>
              <a:rPr lang="el-GR" sz="4000" b="1" dirty="0" smtClean="0">
                <a:solidFill>
                  <a:srgbClr val="820000"/>
                </a:solidFill>
              </a:rPr>
              <a:t>στα τρόφιμα ανεξαρτήτως του </a:t>
            </a:r>
            <a:r>
              <a:rPr lang="el-GR" sz="4000" b="1" dirty="0">
                <a:solidFill>
                  <a:srgbClr val="820000"/>
                </a:solidFill>
              </a:rPr>
              <a:t>βαθμού </a:t>
            </a:r>
            <a:r>
              <a:rPr lang="el-GR" sz="4000" b="1" dirty="0" smtClean="0">
                <a:solidFill>
                  <a:srgbClr val="820000"/>
                </a:solidFill>
              </a:rPr>
              <a:t>μεταποίησής τους</a:t>
            </a:r>
            <a:endParaRPr lang="el-GR" sz="4000" b="1" dirty="0">
              <a:solidFill>
                <a:srgbClr val="82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2532" y="4488506"/>
            <a:ext cx="11006936" cy="2093590"/>
            <a:chOff x="778665" y="4529146"/>
            <a:chExt cx="11006936" cy="2093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2621" y="4529146"/>
              <a:ext cx="3197901" cy="209359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8155623" y="4709422"/>
              <a:ext cx="3629978" cy="1733039"/>
              <a:chOff x="6804343" y="4709425"/>
              <a:chExt cx="3629978" cy="17330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4343" y="4709425"/>
                <a:ext cx="3629978" cy="1733039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8113872" y="5283556"/>
                <a:ext cx="10109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 smtClean="0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</a:rPr>
                  <a:t>HRM</a:t>
                </a:r>
                <a:endParaRPr lang="en-GB" sz="320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96"/>
            <a:stretch/>
          </p:blipFill>
          <p:spPr>
            <a:xfrm>
              <a:off x="778665" y="4769315"/>
              <a:ext cx="2408855" cy="1613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34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0"/>
            <a:ext cx="12191999" cy="538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dirty="0" smtClean="0">
                <a:latin typeface="+mn-lt"/>
              </a:rPr>
              <a:t>Τα χαρακτηριστικά του </a:t>
            </a:r>
            <a:r>
              <a:rPr lang="en-GB" sz="3200" b="1" dirty="0" smtClean="0">
                <a:latin typeface="+mn-lt"/>
              </a:rPr>
              <a:t>DNA </a:t>
            </a:r>
            <a:r>
              <a:rPr lang="el-GR" sz="3200" b="1" dirty="0" smtClean="0">
                <a:latin typeface="+mn-lt"/>
              </a:rPr>
              <a:t>ως μέσο ιχνηλασιμότητας</a:t>
            </a:r>
            <a:endParaRPr lang="el-GR" sz="3200" b="1" dirty="0">
              <a:latin typeface="+mn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41884" y="804033"/>
            <a:ext cx="9488135" cy="5886713"/>
            <a:chOff x="940030" y="688283"/>
            <a:chExt cx="9488135" cy="5886713"/>
          </a:xfrm>
        </p:grpSpPr>
        <p:grpSp>
          <p:nvGrpSpPr>
            <p:cNvPr id="19" name="Group 18"/>
            <p:cNvGrpSpPr/>
            <p:nvPr/>
          </p:nvGrpSpPr>
          <p:grpSpPr>
            <a:xfrm>
              <a:off x="940030" y="688283"/>
              <a:ext cx="9488135" cy="5886713"/>
              <a:chOff x="387626" y="536537"/>
              <a:chExt cx="9488135" cy="588671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87626" y="536537"/>
                <a:ext cx="5258740" cy="3071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Το </a:t>
                </a:r>
                <a:r>
                  <a:rPr lang="en-GB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DNA</a:t>
                </a: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είναι ένα εξαιρετικά σταθερό </a:t>
                </a:r>
                <a:r>
                  <a:rPr lang="el-GR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βιο</a:t>
                </a: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-μόριο.</a:t>
                </a:r>
              </a:p>
              <a:p>
                <a:pPr marL="285750" indent="-285750" algn="just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Μπορεί να ανακτηθεί από διάφορα βιολογικά δείγματα, όπως:</a:t>
                </a:r>
              </a:p>
              <a:p>
                <a:pPr marL="742950" lvl="1" indent="-285750" algn="just">
                  <a:spcAft>
                    <a:spcPts val="800"/>
                  </a:spcAft>
                  <a:buFont typeface="Wingdings" panose="05000000000000000000" pitchFamily="2" charset="2"/>
                  <a:buChar char="Ø"/>
                </a:pP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Φρέσκος και αποξηραμένος ιστός.</a:t>
                </a:r>
              </a:p>
              <a:p>
                <a:pPr marL="742950" lvl="1" indent="-285750" algn="just">
                  <a:spcAft>
                    <a:spcPts val="800"/>
                  </a:spcAft>
                  <a:buFont typeface="Wingdings" panose="05000000000000000000" pitchFamily="2" charset="2"/>
                  <a:buChar char="Ø"/>
                </a:pP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Μεταποιημένα προϊόντα.</a:t>
                </a:r>
              </a:p>
              <a:p>
                <a:pPr marL="742950" lvl="1" indent="-285750" algn="just">
                  <a:spcAft>
                    <a:spcPts val="800"/>
                  </a:spcAft>
                  <a:buFont typeface="Wingdings" panose="05000000000000000000" pitchFamily="2" charset="2"/>
                  <a:buChar char="Ø"/>
                </a:pP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Χώμα </a:t>
                </a:r>
                <a:r>
                  <a:rPr lang="en-GB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(environmental DNA- </a:t>
                </a:r>
                <a:r>
                  <a:rPr lang="en-GB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eDNA</a:t>
                </a:r>
                <a:r>
                  <a:rPr lang="en-GB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  <a:p>
                <a:pPr marL="742950" lvl="1" indent="-285750" algn="just">
                  <a:spcAft>
                    <a:spcPts val="800"/>
                  </a:spcAft>
                  <a:buFont typeface="Wingdings" panose="05000000000000000000" pitchFamily="2" charset="2"/>
                  <a:buChar char="Ø"/>
                </a:pP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Α</a:t>
                </a: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πολιθωμένα δείγματα </a:t>
                </a:r>
                <a:r>
                  <a:rPr lang="en-GB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(ancient DNA-</a:t>
                </a:r>
                <a:r>
                  <a:rPr lang="en-GB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aDNA</a:t>
                </a:r>
                <a:r>
                  <a:rPr lang="en-GB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  <a:endParaRPr lang="el-GR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 algn="just">
                  <a:lnSpc>
                    <a:spcPct val="115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Ø"/>
                </a:pPr>
                <a:endParaRPr lang="en-GB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176" name="Picture 8" descr="https://upload.wikimedia.org/wikipedia/commons/thumb/3/32/Carrots_of_many_colors.jpg/800px-Carrots_of_many_colors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62" t="24623" r="7018" b="22935"/>
              <a:stretch/>
            </p:blipFill>
            <p:spPr bwMode="auto">
              <a:xfrm>
                <a:off x="387626" y="3542275"/>
                <a:ext cx="3012473" cy="2880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902550" y="4088929"/>
                <a:ext cx="5973211" cy="17876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Οι τεχνολογίες του </a:t>
                </a:r>
                <a:r>
                  <a:rPr lang="en-GB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DNA </a:t>
                </a: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βασίζονται στην επιλεκτική ενίσχυση μικρών αλληλουχιών </a:t>
                </a:r>
                <a:r>
                  <a:rPr lang="en-GB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DNA </a:t>
                </a: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με τη μέθοδο της αλυσιδωτής αντίδρασης </a:t>
                </a:r>
                <a:r>
                  <a:rPr lang="el-GR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πολυμεράσης</a:t>
                </a: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GB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PCR</a:t>
                </a: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en-GB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 algn="just">
                  <a:lnSpc>
                    <a:spcPct val="115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Οι τεχνολογίες </a:t>
                </a:r>
                <a:r>
                  <a:rPr lang="en-GB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DNA </a:t>
                </a: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αξιοποιούν τη γενετική </a:t>
                </a:r>
                <a:r>
                  <a:rPr lang="el-GR" dirty="0" err="1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παραλλακτικότητα</a:t>
                </a: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των διαφορετικών ειδών και ποικιλιών.</a:t>
                </a:r>
              </a:p>
            </p:txBody>
          </p:sp>
        </p:grpSp>
        <p:pic>
          <p:nvPicPr>
            <p:cNvPr id="7178" name="Picture 10" descr="https://pi.tedcdn.com/r/talkstar-assets.s3.amazonaws.com/production/playlists/playlist_357/how_does_dna_work_1200x627.jpg?quality=89&amp;w=80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2" r="13080"/>
            <a:stretch/>
          </p:blipFill>
          <p:spPr bwMode="auto">
            <a:xfrm>
              <a:off x="6585474" y="688283"/>
              <a:ext cx="3842691" cy="2790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483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7608" y="0"/>
            <a:ext cx="7056784" cy="1174676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l-GR" sz="3400" b="1" dirty="0"/>
              <a:t>Τι είναι το </a:t>
            </a:r>
            <a:r>
              <a:rPr lang="en-US" sz="3400" b="1" dirty="0"/>
              <a:t>DNA barcoding;</a:t>
            </a:r>
            <a:br>
              <a:rPr lang="en-US" sz="3400" b="1" dirty="0"/>
            </a:br>
            <a:r>
              <a:rPr lang="en-US" sz="3400" b="1" dirty="0"/>
              <a:t> (</a:t>
            </a:r>
            <a:r>
              <a:rPr lang="el-GR" sz="3400" b="1" dirty="0"/>
              <a:t>Γραμμωτός κώδικας </a:t>
            </a:r>
            <a:r>
              <a:rPr lang="en-US" sz="3400" b="1" dirty="0"/>
              <a:t>DNA)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8651" y="1604134"/>
            <a:ext cx="8877670" cy="29523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dirty="0"/>
              <a:t>Η παραγωγή μικρών αλληλουχιών </a:t>
            </a:r>
            <a:r>
              <a:rPr lang="en-US" dirty="0"/>
              <a:t>DNA </a:t>
            </a:r>
            <a:r>
              <a:rPr lang="el-GR" dirty="0"/>
              <a:t>που επιτρέπουν την αναγνώριση ειδών από πρώτες ύλες και σε μεταποιημένα προϊόντα</a:t>
            </a:r>
            <a:r>
              <a:rPr lang="en-US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1AA3E4-CE3C-4B1E-B3E0-DA9AB730EDD8}"/>
              </a:ext>
            </a:extLst>
          </p:cNvPr>
          <p:cNvGrpSpPr/>
          <p:nvPr/>
        </p:nvGrpSpPr>
        <p:grpSpPr>
          <a:xfrm>
            <a:off x="1719316" y="3272660"/>
            <a:ext cx="8756340" cy="2123704"/>
            <a:chOff x="142048" y="3663292"/>
            <a:chExt cx="8756340" cy="21237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34081" y="3778479"/>
              <a:ext cx="2364307" cy="189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 descr="http://t0.gstatic.com/images?q=tbn:ANd9GcQypMF55-W89Jniq7PM6gRxZo0E3tksQvD4HfEMIHhrMsB6v5Bvi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048" y="3663292"/>
              <a:ext cx="2594475" cy="2123704"/>
            </a:xfrm>
            <a:prstGeom prst="rect">
              <a:avLst/>
            </a:prstGeom>
            <a:noFill/>
          </p:spPr>
        </p:pic>
        <p:pic>
          <p:nvPicPr>
            <p:cNvPr id="6" name="Picture 8" descr="http://www.nature.com/news/2009/090727/images/flowerbarcod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1186" y="3778479"/>
              <a:ext cx="2088232" cy="189333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560544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923</Words>
  <Application>Microsoft Office PowerPoint</Application>
  <PresentationFormat>Widescreen</PresentationFormat>
  <Paragraphs>209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 Black</vt:lpstr>
      <vt:lpstr>Book Antiqua</vt:lpstr>
      <vt:lpstr>Calibri</vt:lpstr>
      <vt:lpstr>Calibri Light</vt:lpstr>
      <vt:lpstr>Constantia</vt:lpstr>
      <vt:lpstr>Times New Roman</vt:lpstr>
      <vt:lpstr>Wingdings</vt:lpstr>
      <vt:lpstr>Office Theme</vt:lpstr>
      <vt:lpstr>ΑΓΡΟ-ΤΑΥΤΟΤΗΤΑ</vt:lpstr>
      <vt:lpstr>PowerPoint Presentation</vt:lpstr>
      <vt:lpstr>PowerPoint Presentation</vt:lpstr>
      <vt:lpstr>Προβλήματα της ανταγωνιστικότητας των αγροτικών προϊόντων</vt:lpstr>
      <vt:lpstr>PowerPoint Presentation</vt:lpstr>
      <vt:lpstr>PowerPoint Presentation</vt:lpstr>
      <vt:lpstr> Οι τεχνολογίες του DNA προσφέρουν τη δυνατότητα ιχνηλασιμότητας και πιστοποίησης ειδών ή προέλευσης των συστατικών που περιέχονται στα τρόφιμα ανεξαρτήτως του βαθμού μεταποίησής τους</vt:lpstr>
      <vt:lpstr>PowerPoint Presentation</vt:lpstr>
      <vt:lpstr>Τι είναι το DNA barcoding;  (Γραμμωτός κώδικας DNA)</vt:lpstr>
      <vt:lpstr>PowerPoint Presentation</vt:lpstr>
      <vt:lpstr>PowerPoint Presentation</vt:lpstr>
      <vt:lpstr>PowerPoint Presentation</vt:lpstr>
      <vt:lpstr>Διαχωρισμός ποικιλιών φασολιού</vt:lpstr>
      <vt:lpstr>PowerPoint Presentation</vt:lpstr>
      <vt:lpstr>Ταυτοποίηση 9 αρωματικών φυτών</vt:lpstr>
      <vt:lpstr>Ficus carica L </vt:lpstr>
      <vt:lpstr>Ελιά ελαιόλαδο</vt:lpstr>
      <vt:lpstr>Ελαιόλαδο</vt:lpstr>
      <vt:lpstr>Ταυτοποίηση Ελληνικής Φέτας</vt:lpstr>
      <vt:lpstr>Food Forensic -CSI </vt:lpstr>
      <vt:lpstr>Νοθεία στον κρόκο</vt:lpstr>
      <vt:lpstr>Πιστοποίηση κρόκου</vt:lpstr>
      <vt:lpstr>Ανίχνευση νοθείας</vt:lpstr>
      <vt:lpstr>Το πρώτο προϊόν   με πιστοποιητικό DNA</vt:lpstr>
      <vt:lpstr>ΑΓΡΟ-ΤΑΥΤΟΤΗΤΑ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pmad-user-3</dc:creator>
  <cp:lastModifiedBy>pmad-user-3</cp:lastModifiedBy>
  <cp:revision>103</cp:revision>
  <dcterms:created xsi:type="dcterms:W3CDTF">2019-11-27T09:57:50Z</dcterms:created>
  <dcterms:modified xsi:type="dcterms:W3CDTF">2019-12-04T20:22:08Z</dcterms:modified>
</cp:coreProperties>
</file>